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69" r:id="rId2"/>
    <p:sldId id="368" r:id="rId3"/>
    <p:sldId id="369" r:id="rId4"/>
    <p:sldId id="370" r:id="rId5"/>
    <p:sldId id="367" r:id="rId6"/>
    <p:sldId id="328" r:id="rId7"/>
    <p:sldId id="261" r:id="rId8"/>
    <p:sldId id="284" r:id="rId9"/>
    <p:sldId id="348" r:id="rId10"/>
    <p:sldId id="349" r:id="rId11"/>
    <p:sldId id="350" r:id="rId12"/>
    <p:sldId id="351" r:id="rId13"/>
    <p:sldId id="352" r:id="rId14"/>
    <p:sldId id="353" r:id="rId15"/>
    <p:sldId id="355" r:id="rId16"/>
    <p:sldId id="356" r:id="rId17"/>
    <p:sldId id="357" r:id="rId18"/>
    <p:sldId id="360" r:id="rId19"/>
    <p:sldId id="361" r:id="rId20"/>
    <p:sldId id="319" r:id="rId21"/>
    <p:sldId id="354" r:id="rId22"/>
    <p:sldId id="358" r:id="rId23"/>
    <p:sldId id="359" r:id="rId24"/>
    <p:sldId id="362" r:id="rId25"/>
    <p:sldId id="371" r:id="rId26"/>
    <p:sldId id="320" r:id="rId27"/>
    <p:sldId id="301" r:id="rId28"/>
    <p:sldId id="366" r:id="rId29"/>
    <p:sldId id="302" r:id="rId30"/>
    <p:sldId id="347" r:id="rId31"/>
    <p:sldId id="365" r:id="rId32"/>
    <p:sldId id="321" r:id="rId33"/>
    <p:sldId id="329" r:id="rId34"/>
    <p:sldId id="344" r:id="rId35"/>
    <p:sldId id="372" r:id="rId36"/>
    <p:sldId id="373" r:id="rId37"/>
    <p:sldId id="303" r:id="rId38"/>
    <p:sldId id="304" r:id="rId39"/>
    <p:sldId id="305" r:id="rId40"/>
    <p:sldId id="306" r:id="rId41"/>
    <p:sldId id="376" r:id="rId42"/>
    <p:sldId id="377" r:id="rId43"/>
    <p:sldId id="307" r:id="rId44"/>
    <p:sldId id="308" r:id="rId45"/>
    <p:sldId id="346" r:id="rId46"/>
    <p:sldId id="309" r:id="rId47"/>
    <p:sldId id="310" r:id="rId48"/>
    <p:sldId id="330" r:id="rId49"/>
    <p:sldId id="374" r:id="rId50"/>
    <p:sldId id="375" r:id="rId51"/>
    <p:sldId id="311" r:id="rId52"/>
    <p:sldId id="312" r:id="rId53"/>
    <p:sldId id="313" r:id="rId54"/>
    <p:sldId id="314" r:id="rId55"/>
    <p:sldId id="315" r:id="rId56"/>
    <p:sldId id="316" r:id="rId57"/>
    <p:sldId id="334" r:id="rId58"/>
    <p:sldId id="335" r:id="rId59"/>
    <p:sldId id="378" r:id="rId60"/>
    <p:sldId id="379" r:id="rId61"/>
  </p:sldIdLst>
  <p:sldSz cx="9144000" cy="6858000" type="screen4x3"/>
  <p:notesSz cx="7053263" cy="9309100"/>
  <p:defaultTextStyle>
    <a:lvl1pPr defTabSz="457200">
      <a:defRPr>
        <a:latin typeface="+mn-lt"/>
        <a:ea typeface="+mn-ea"/>
        <a:cs typeface="+mn-cs"/>
        <a:sym typeface="Helvetica Neue"/>
      </a:defRPr>
    </a:lvl1pPr>
    <a:lvl2pPr defTabSz="457200">
      <a:defRPr>
        <a:latin typeface="+mn-lt"/>
        <a:ea typeface="+mn-ea"/>
        <a:cs typeface="+mn-cs"/>
        <a:sym typeface="Helvetica Neue"/>
      </a:defRPr>
    </a:lvl2pPr>
    <a:lvl3pPr defTabSz="457200">
      <a:defRPr>
        <a:latin typeface="+mn-lt"/>
        <a:ea typeface="+mn-ea"/>
        <a:cs typeface="+mn-cs"/>
        <a:sym typeface="Helvetica Neue"/>
      </a:defRPr>
    </a:lvl3pPr>
    <a:lvl4pPr defTabSz="457200">
      <a:defRPr>
        <a:latin typeface="+mn-lt"/>
        <a:ea typeface="+mn-ea"/>
        <a:cs typeface="+mn-cs"/>
        <a:sym typeface="Helvetica Neue"/>
      </a:defRPr>
    </a:lvl4pPr>
    <a:lvl5pPr defTabSz="457200">
      <a:defRPr>
        <a:latin typeface="+mn-lt"/>
        <a:ea typeface="+mn-ea"/>
        <a:cs typeface="+mn-cs"/>
        <a:sym typeface="Helvetica Neue"/>
      </a:defRPr>
    </a:lvl5pPr>
    <a:lvl6pPr defTabSz="457200">
      <a:defRPr>
        <a:latin typeface="+mn-lt"/>
        <a:ea typeface="+mn-ea"/>
        <a:cs typeface="+mn-cs"/>
        <a:sym typeface="Helvetica Neue"/>
      </a:defRPr>
    </a:lvl6pPr>
    <a:lvl7pPr defTabSz="457200">
      <a:defRPr>
        <a:latin typeface="+mn-lt"/>
        <a:ea typeface="+mn-ea"/>
        <a:cs typeface="+mn-cs"/>
        <a:sym typeface="Helvetica Neue"/>
      </a:defRPr>
    </a:lvl7pPr>
    <a:lvl8pPr defTabSz="457200">
      <a:defRPr>
        <a:latin typeface="+mn-lt"/>
        <a:ea typeface="+mn-ea"/>
        <a:cs typeface="+mn-cs"/>
        <a:sym typeface="Helvetica Neue"/>
      </a:defRPr>
    </a:lvl8pPr>
    <a:lvl9pPr defTabSz="457200">
      <a:defRPr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anda Burford" initials="BURF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627" autoAdjust="0"/>
  </p:normalViewPr>
  <p:slideViewPr>
    <p:cSldViewPr snapToGrid="0" snapToObjects="1">
      <p:cViewPr>
        <p:scale>
          <a:sx n="85" d="100"/>
          <a:sy n="85" d="100"/>
        </p:scale>
        <p:origin x="-1672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4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handoutMaster" Target="handoutMasters/handoutMaster1.xml"/><Relationship Id="rId64" Type="http://schemas.openxmlformats.org/officeDocument/2006/relationships/printerSettings" Target="printerSettings/printerSettings1.bin"/><Relationship Id="rId65" Type="http://schemas.openxmlformats.org/officeDocument/2006/relationships/commentAuthors" Target="commentAuthors.xml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7228" cy="465773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4409" y="0"/>
            <a:ext cx="3057227" cy="465773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>
              <a:defRPr sz="1200"/>
            </a:lvl1pPr>
          </a:lstStyle>
          <a:p>
            <a:fld id="{F422778E-4850-4E23-BB23-B9EA21029A79}" type="datetimeFigureOut">
              <a:rPr lang="en-CA" smtClean="0"/>
              <a:t>2016-12-08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57228" cy="465773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4409" y="8841738"/>
            <a:ext cx="3057227" cy="465773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>
              <a:defRPr sz="1200"/>
            </a:lvl1pPr>
          </a:lstStyle>
          <a:p>
            <a:fld id="{29DEBD79-5C47-4B5D-B3F3-6D6B395AD6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0680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/>
          </p:nvPr>
        </p:nvSpPr>
        <p:spPr>
          <a:xfrm>
            <a:off x="1198563" y="698500"/>
            <a:ext cx="4656137" cy="3490913"/>
          </a:xfrm>
          <a:prstGeom prst="rect">
            <a:avLst/>
          </a:prstGeom>
        </p:spPr>
        <p:txBody>
          <a:bodyPr lIns="93477" tIns="46739" rIns="93477" bIns="46739"/>
          <a:lstStyle/>
          <a:p>
            <a:pPr lvl="0"/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body" sz="quarter" idx="1"/>
          </p:nvPr>
        </p:nvSpPr>
        <p:spPr>
          <a:xfrm>
            <a:off x="940437" y="4421823"/>
            <a:ext cx="5172393" cy="4189095"/>
          </a:xfrm>
          <a:prstGeom prst="rect">
            <a:avLst/>
          </a:prstGeom>
        </p:spPr>
        <p:txBody>
          <a:bodyPr lIns="93477" tIns="46739" rIns="93477" bIns="46739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68766983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59184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69382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3122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3122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2493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3122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69382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31220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591846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69382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59184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1254" indent="-341254">
              <a:buFont typeface="Arial" panose="020B0604020202020204" pitchFamily="34" charset="0"/>
              <a:buChar char="•"/>
            </a:pPr>
            <a:endParaRPr lang="en-CA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71545" y="8635146"/>
            <a:ext cx="2961802" cy="454564"/>
          </a:xfrm>
          <a:prstGeom prst="rect">
            <a:avLst/>
          </a:prstGeom>
        </p:spPr>
        <p:txBody>
          <a:bodyPr lIns="92368" tIns="46183" rIns="92368" bIns="46183"/>
          <a:lstStyle/>
          <a:p>
            <a:fld id="{B7978395-BD7C-48B9-AD8D-20CBADBF2553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893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693822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Please</a:t>
            </a:r>
            <a:r>
              <a:rPr lang="en-CA" baseline="0" dirty="0" smtClean="0"/>
              <a:t> reference standard #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89042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591846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693822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693822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Standard #</a:t>
            </a:r>
            <a:r>
              <a:rPr lang="en-CA" baseline="0" dirty="0" smtClean="0"/>
              <a:t> 14 and 29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83306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409"/>
              </a:spcBef>
              <a:defRPr sz="1800"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254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70627" indent="-170627">
              <a:lnSpc>
                <a:spcPct val="100000"/>
              </a:lnSpc>
              <a:spcBef>
                <a:spcPts val="409"/>
              </a:spcBef>
              <a:buFont typeface="Arial" panose="020B0604020202020204" pitchFamily="34" charset="0"/>
              <a:buChar char="•"/>
              <a:defRPr sz="1800"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2627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409"/>
              </a:spcBef>
              <a:defRPr sz="1800"/>
            </a:pPr>
            <a:r>
              <a:rPr lang="en-CA" sz="1200" dirty="0">
                <a:latin typeface="Calibri"/>
                <a:ea typeface="Calibri"/>
                <a:cs typeface="Calibri"/>
                <a:sym typeface="Calibri"/>
              </a:rPr>
              <a:t>No speaker from CE 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2627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59184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409"/>
              </a:spcBef>
              <a:defRPr sz="1800"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2627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1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709945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09945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59184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Click to edit Master title style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Click to edit Master text styles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39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Click to edit Master title style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Click to edit Master text styles</a:t>
            </a:r>
          </a:p>
          <a:p>
            <a:pPr lvl="1">
              <a:defRPr sz="1800"/>
            </a:pPr>
            <a:r>
              <a:rPr sz="2000"/>
              <a:t>Second level</a:t>
            </a:r>
          </a:p>
          <a:p>
            <a:pPr lvl="2">
              <a:defRPr sz="1800"/>
            </a:pPr>
            <a:r>
              <a:rPr sz="2000"/>
              <a:t>Third level</a:t>
            </a:r>
          </a:p>
          <a:p>
            <a:pPr lvl="3">
              <a:defRPr sz="1800"/>
            </a:pPr>
            <a:r>
              <a:rPr sz="2000"/>
              <a:t>Fourth level</a:t>
            </a:r>
          </a:p>
          <a:p>
            <a:pPr lvl="4">
              <a:defRPr sz="1800"/>
            </a:pPr>
            <a:r>
              <a:rPr sz="2000"/>
              <a:t>Fifth level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400"/>
            </a:lvl1pPr>
          </a:lstStyle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457200" y="1435464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Click to edit Master text styles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39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92277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400"/>
            </a:lvl1pPr>
          </a:lstStyle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39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39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457200" y="0"/>
            <a:ext cx="3008315" cy="1435100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 sz="2000" b="1"/>
            </a:lvl1pPr>
          </a:lstStyle>
          <a:p>
            <a:pPr lvl="0">
              <a:defRPr sz="1800" b="0"/>
            </a:pPr>
            <a:r>
              <a:rPr sz="2000" b="1"/>
              <a:t>Click to edit Master title style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39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 sz="2000" b="1"/>
            </a:lvl1pPr>
          </a:lstStyle>
          <a:p>
            <a:pPr lvl="0">
              <a:defRPr sz="1800" b="0"/>
            </a:pPr>
            <a:r>
              <a:rPr sz="2000" b="1"/>
              <a:t>Click to edit Master title style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 lvl="0">
              <a:defRPr sz="1800"/>
            </a:pPr>
            <a:r>
              <a:rPr sz="1400"/>
              <a:t>Click to edit Master text styles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39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400"/>
            </a:lvl1pPr>
          </a:lstStyle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39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39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330200" y="1489075"/>
            <a:ext cx="8229600" cy="873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r>
              <a:rPr sz="3600"/>
              <a:t>Click to edit Master title style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330200" y="2362200"/>
            <a:ext cx="833636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 lvl="0">
              <a:defRPr sz="1800"/>
            </a:pPr>
            <a:r>
              <a:rPr sz="2000"/>
              <a:t>Click to edit Master text styles</a:t>
            </a:r>
          </a:p>
          <a:p>
            <a:pPr lvl="1">
              <a:defRPr sz="1800"/>
            </a:pPr>
            <a:r>
              <a:rPr sz="2000"/>
              <a:t>Second level</a:t>
            </a:r>
          </a:p>
          <a:p>
            <a:pPr lvl="2">
              <a:defRPr sz="1800"/>
            </a:pPr>
            <a:r>
              <a:rPr sz="2000"/>
              <a:t>Third level</a:t>
            </a:r>
          </a:p>
          <a:p>
            <a:pPr lvl="3">
              <a:defRPr sz="1800"/>
            </a:pPr>
            <a:r>
              <a:rPr sz="2000"/>
              <a:t>Fourth level</a:t>
            </a:r>
          </a:p>
          <a:p>
            <a:pPr lvl="4">
              <a:defRPr sz="1800"/>
            </a:pPr>
            <a:r>
              <a:rPr sz="2000"/>
              <a:t>Fifth level</a:t>
            </a:r>
          </a:p>
        </p:txBody>
      </p:sp>
      <p:pic>
        <p:nvPicPr>
          <p:cNvPr id="4" name="w-osc-ppt-v1.png"/>
          <p:cNvPicPr/>
          <p:nvPr/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883400" y="6467792"/>
            <a:ext cx="2133600" cy="2692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0" r:id="rId9"/>
  </p:sldLayoutIdLst>
  <p:transition xmlns:p14="http://schemas.microsoft.com/office/powerpoint/2010/main" spd="med"/>
  <p:txStyles>
    <p:titleStyle>
      <a:lvl1pPr defTabSz="457200">
        <a:defRPr sz="3600">
          <a:latin typeface="Calibri"/>
          <a:ea typeface="Calibri"/>
          <a:cs typeface="Calibri"/>
          <a:sym typeface="Calibri"/>
        </a:defRPr>
      </a:lvl1pPr>
      <a:lvl2pPr defTabSz="457200">
        <a:defRPr sz="3600">
          <a:latin typeface="Calibri"/>
          <a:ea typeface="Calibri"/>
          <a:cs typeface="Calibri"/>
          <a:sym typeface="Calibri"/>
        </a:defRPr>
      </a:lvl2pPr>
      <a:lvl3pPr defTabSz="457200">
        <a:defRPr sz="3600">
          <a:latin typeface="Calibri"/>
          <a:ea typeface="Calibri"/>
          <a:cs typeface="Calibri"/>
          <a:sym typeface="Calibri"/>
        </a:defRPr>
      </a:lvl3pPr>
      <a:lvl4pPr defTabSz="457200">
        <a:defRPr sz="3600">
          <a:latin typeface="Calibri"/>
          <a:ea typeface="Calibri"/>
          <a:cs typeface="Calibri"/>
          <a:sym typeface="Calibri"/>
        </a:defRPr>
      </a:lvl4pPr>
      <a:lvl5pPr defTabSz="457200">
        <a:defRPr sz="3600">
          <a:latin typeface="Calibri"/>
          <a:ea typeface="Calibri"/>
          <a:cs typeface="Calibri"/>
          <a:sym typeface="Calibri"/>
        </a:defRPr>
      </a:lvl5pPr>
      <a:lvl6pPr defTabSz="457200">
        <a:defRPr sz="3600">
          <a:latin typeface="Calibri"/>
          <a:ea typeface="Calibri"/>
          <a:cs typeface="Calibri"/>
          <a:sym typeface="Calibri"/>
        </a:defRPr>
      </a:lvl6pPr>
      <a:lvl7pPr defTabSz="457200">
        <a:defRPr sz="3600">
          <a:latin typeface="Calibri"/>
          <a:ea typeface="Calibri"/>
          <a:cs typeface="Calibri"/>
          <a:sym typeface="Calibri"/>
        </a:defRPr>
      </a:lvl7pPr>
      <a:lvl8pPr defTabSz="457200">
        <a:defRPr sz="3600">
          <a:latin typeface="Calibri"/>
          <a:ea typeface="Calibri"/>
          <a:cs typeface="Calibri"/>
          <a:sym typeface="Calibri"/>
        </a:defRPr>
      </a:lvl8pPr>
      <a:lvl9pPr defTabSz="457200">
        <a:defRPr sz="3600">
          <a:latin typeface="Calibri"/>
          <a:ea typeface="Calibri"/>
          <a:cs typeface="Calibri"/>
          <a:sym typeface="Calibri"/>
        </a:defRPr>
      </a:lvl9pPr>
    </p:titleStyle>
    <p:bodyStyle>
      <a:lvl1pPr marL="342899" indent="-342899" defTabSz="457200">
        <a:spcBef>
          <a:spcPts val="600"/>
        </a:spcBef>
        <a:buSzPct val="100000"/>
        <a:buFont typeface="Arial"/>
        <a:buChar char="•"/>
        <a:defRPr sz="2000">
          <a:latin typeface="Calibri"/>
          <a:ea typeface="Calibri"/>
          <a:cs typeface="Calibri"/>
          <a:sym typeface="Calibri"/>
        </a:defRPr>
      </a:lvl1pPr>
      <a:lvl2pPr marL="790575" indent="-333375" defTabSz="457200">
        <a:spcBef>
          <a:spcPts val="600"/>
        </a:spcBef>
        <a:buSzPct val="100000"/>
        <a:buFont typeface="Arial"/>
        <a:buChar char="–"/>
        <a:defRPr sz="2000">
          <a:latin typeface="Calibri"/>
          <a:ea typeface="Calibri"/>
          <a:cs typeface="Calibri"/>
          <a:sym typeface="Calibri"/>
        </a:defRPr>
      </a:lvl2pPr>
      <a:lvl3pPr marL="1234438" indent="-320038" defTabSz="457200">
        <a:spcBef>
          <a:spcPts val="600"/>
        </a:spcBef>
        <a:buSzPct val="100000"/>
        <a:buFont typeface="Arial"/>
        <a:buChar char="•"/>
        <a:defRPr sz="2000">
          <a:latin typeface="Calibri"/>
          <a:ea typeface="Calibri"/>
          <a:cs typeface="Calibri"/>
          <a:sym typeface="Calibri"/>
        </a:defRPr>
      </a:lvl3pPr>
      <a:lvl4pPr marL="1727200" indent="-355600" defTabSz="457200">
        <a:spcBef>
          <a:spcPts val="600"/>
        </a:spcBef>
        <a:buSzPct val="100000"/>
        <a:buFont typeface="Arial"/>
        <a:buChar char="–"/>
        <a:defRPr sz="2000">
          <a:latin typeface="Calibri"/>
          <a:ea typeface="Calibri"/>
          <a:cs typeface="Calibri"/>
          <a:sym typeface="Calibri"/>
        </a:defRPr>
      </a:lvl4pPr>
      <a:lvl5pPr marL="2184400" indent="-355600" defTabSz="457200">
        <a:spcBef>
          <a:spcPts val="600"/>
        </a:spcBef>
        <a:buSzPct val="100000"/>
        <a:buFont typeface="Arial"/>
        <a:buChar char="»"/>
        <a:defRPr sz="2000">
          <a:latin typeface="Calibri"/>
          <a:ea typeface="Calibri"/>
          <a:cs typeface="Calibri"/>
          <a:sym typeface="Calibri"/>
        </a:defRPr>
      </a:lvl5pPr>
      <a:lvl6pPr marL="2514600" indent="-228600" defTabSz="457200">
        <a:spcBef>
          <a:spcPts val="600"/>
        </a:spcBef>
        <a:buSzPct val="100000"/>
        <a:buFont typeface="Arial"/>
        <a:buChar char="•"/>
        <a:defRPr sz="2000">
          <a:latin typeface="Calibri"/>
          <a:ea typeface="Calibri"/>
          <a:cs typeface="Calibri"/>
          <a:sym typeface="Calibri"/>
        </a:defRPr>
      </a:lvl6pPr>
      <a:lvl7pPr marL="2971800" indent="-228600" defTabSz="457200">
        <a:spcBef>
          <a:spcPts val="600"/>
        </a:spcBef>
        <a:buSzPct val="100000"/>
        <a:buFont typeface="Arial"/>
        <a:buChar char="•"/>
        <a:defRPr sz="2000">
          <a:latin typeface="Calibri"/>
          <a:ea typeface="Calibri"/>
          <a:cs typeface="Calibri"/>
          <a:sym typeface="Calibri"/>
        </a:defRPr>
      </a:lvl7pPr>
      <a:lvl8pPr marL="3428999" indent="-228599" defTabSz="457200">
        <a:spcBef>
          <a:spcPts val="600"/>
        </a:spcBef>
        <a:buSzPct val="100000"/>
        <a:buFont typeface="Arial"/>
        <a:buChar char="•"/>
        <a:defRPr sz="2000">
          <a:latin typeface="Calibri"/>
          <a:ea typeface="Calibri"/>
          <a:cs typeface="Calibri"/>
          <a:sym typeface="Calibri"/>
        </a:defRPr>
      </a:lvl8pPr>
      <a:lvl9pPr marL="3886199" indent="-228599" defTabSz="457200">
        <a:spcBef>
          <a:spcPts val="600"/>
        </a:spcBef>
        <a:buSzPct val="100000"/>
        <a:buFont typeface="Arial"/>
        <a:buChar char="•"/>
        <a:defRPr sz="2000">
          <a:latin typeface="Calibri"/>
          <a:ea typeface="Calibri"/>
          <a:cs typeface="Calibri"/>
          <a:sym typeface="Calibri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lubexcellence.com/sites/default/files/content/docs/doc/mission_statements1.doc" TargetMode="External"/><Relationship Id="rId4" Type="http://schemas.openxmlformats.org/officeDocument/2006/relationships/hyperlink" Target="http://clubexcellence.com/sites/default/files/content/docs/pdf/clubexcellence-clubmissionvaluesexample-e.pdf" TargetMode="External"/><Relationship Id="rId5" Type="http://schemas.openxmlformats.org/officeDocument/2006/relationships/hyperlink" Target="http://clubexcellence.com/sites/default/files/content/docs/pdf/clubexcellence-example-visionandmission-e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rpgov.deloitte.ca/en-ca/Documents/Insights/SampleNFP_BoardSkillsMatrix_052011.xls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acanada.ca/en/business-and-accounting-resources/strategy-risk-and-governance/not-for-profit-governance/publications/questions-about-not-for-profit-fiduciary-duty" TargetMode="External"/><Relationship Id="rId4" Type="http://schemas.openxmlformats.org/officeDocument/2006/relationships/hyperlink" Target="Good%20governance%20for%20not-for-profit%20(NFP)%20organizations:%20Questions%20for%20director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corpgov.deloitte.ca/en-ca/Documents/Insights/SampleNFP_BoardSkillsMatrix_052011.xlsx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Board%20Selection%20Process.docx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lubexcellence.com/sites/default/files/content/docs/pdf/clubexcellence-example-boardmemberjobdescription-e.pdf" TargetMode="External"/><Relationship Id="rId3" Type="http://schemas.openxmlformats.org/officeDocument/2006/relationships/hyperlink" Target="http://clubexcellence.com/sites/default/files/content/docs/doc/board_job_description_template_-_logo.do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debrag@sirc.ca" TargetMode="External"/><Relationship Id="rId4" Type="http://schemas.openxmlformats.org/officeDocument/2006/relationships/hyperlink" Target="mailto:marci@sportottawa.ca" TargetMode="External"/><Relationship Id="rId5" Type="http://schemas.openxmlformats.org/officeDocument/2006/relationships/hyperlink" Target="mailto:margo@businesssherpagroup.com" TargetMode="External"/><Relationship Id="rId6" Type="http://schemas.openxmlformats.org/officeDocument/2006/relationships/hyperlink" Target="mailto:jan@businesssherpagroup.com" TargetMode="External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SAMPLE%20Board%20Mandate%20Drafts.docx" TargetMode="External"/><Relationship Id="rId3" Type="http://schemas.openxmlformats.org/officeDocument/2006/relationships/hyperlink" Target="SAMPLE%20Board%20workplan.xlsx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lubexcellence.com/sites/default/files/content/docs/docx/terms_of_reference_template.docx" TargetMode="External"/><Relationship Id="rId3" Type="http://schemas.openxmlformats.org/officeDocument/2006/relationships/hyperlink" Target="Audit%20Finance%20Committee%20TOR%20SAMPLE.doc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sectorsource.ca/resource/file/sample-board-agenda" TargetMode="External"/><Relationship Id="rId4" Type="http://schemas.openxmlformats.org/officeDocument/2006/relationships/hyperlink" Target="http://www.governinggood.ca/wp-content/uploads/2013/07/A-Guide-To-Great-Board-Minutes.pdf" TargetMode="External"/><Relationship Id="rId5" Type="http://schemas.openxmlformats.org/officeDocument/2006/relationships/hyperlink" Target="http://www.boardeffect.com/blog/how-to-write-a-motion-for-a-board-meetin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lubexcellence.com/example-meeting-agenda-and-minutes-template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clubexcellence.com/standard-21-governance-documents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ctontario.ca/user_files/File/BoardSelf-EvaluationQuestionnaire.pdf" TargetMode="External"/><Relationship Id="rId3" Type="http://schemas.openxmlformats.org/officeDocument/2006/relationships/hyperlink" Target="http://clubexcellence.com/sites/default/files/content/docs/pdf/clubexcellence-example-coachperformanceevaluation-e.pdf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sirc.ca/webinar/succession-planning" TargetMode="External"/><Relationship Id="rId4" Type="http://schemas.openxmlformats.org/officeDocument/2006/relationships/hyperlink" Target="http://www.ifound.org/docs/files/NSP_Emergency_Succession_Plan_Template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marci@sportottawa.ca" TargetMode="External"/><Relationship Id="rId4" Type="http://schemas.openxmlformats.org/officeDocument/2006/relationships/image" Target="../media/image20.jpeg"/><Relationship Id="rId5" Type="http://schemas.openxmlformats.org/officeDocument/2006/relationships/hyperlink" Target="mailto:debrag@sirc.ca" TargetMode="External"/><Relationship Id="rId6" Type="http://schemas.openxmlformats.org/officeDocument/2006/relationships/hyperlink" Target="mailto:margo@businesssherpagroup.com" TargetMode="External"/><Relationship Id="rId7" Type="http://schemas.openxmlformats.org/officeDocument/2006/relationships/hyperlink" Target="mailto:jan@businesssherpagroup.com" TargetMode="External"/><Relationship Id="rId8" Type="http://schemas.openxmlformats.org/officeDocument/2006/relationships/image" Target="../media/image21.gif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hyperlink" Target="mailto:aburford@cces.ca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58.xml.rels><?xml version="1.0" encoding="UTF-8" standalone="yes"?>
<Relationships xmlns="http://schemas.openxmlformats.org/package/2006/relationships"><Relationship Id="rId9" Type="http://schemas.openxmlformats.org/officeDocument/2006/relationships/hyperlink" Target="SAMPLE%20Board%20Mandate%20Drafts.docx" TargetMode="External"/><Relationship Id="rId20" Type="http://schemas.openxmlformats.org/officeDocument/2006/relationships/hyperlink" Target="http://sirc.ca/webinar/succession-planning" TargetMode="External"/><Relationship Id="rId21" Type="http://schemas.openxmlformats.org/officeDocument/2006/relationships/hyperlink" Target="http://www.ifound.org/docs/files/NSP_Emergency_Succession_Plan_Template.pdf" TargetMode="External"/><Relationship Id="rId22" Type="http://schemas.openxmlformats.org/officeDocument/2006/relationships/hyperlink" Target="http://clubexcellence.com/" TargetMode="External"/><Relationship Id="rId10" Type="http://schemas.openxmlformats.org/officeDocument/2006/relationships/hyperlink" Target="SAMPLE%20Board%20workplan.xlsx" TargetMode="External"/><Relationship Id="rId11" Type="http://schemas.openxmlformats.org/officeDocument/2006/relationships/hyperlink" Target="http://clubexcellence.com/sites/default/files/content/docs/docx/terms_of_reference_template.docx" TargetMode="External"/><Relationship Id="rId12" Type="http://schemas.openxmlformats.org/officeDocument/2006/relationships/hyperlink" Target="Audit%20Finance%20Committee%20TOR%20SAMPLE.doc" TargetMode="External"/><Relationship Id="rId13" Type="http://schemas.openxmlformats.org/officeDocument/2006/relationships/hyperlink" Target="http://clubexcellence.com/example-meeting-agenda-and-minutes-template" TargetMode="External"/><Relationship Id="rId14" Type="http://schemas.openxmlformats.org/officeDocument/2006/relationships/hyperlink" Target="http://sectorsource.ca/resource/file/sample-board-agenda" TargetMode="External"/><Relationship Id="rId15" Type="http://schemas.openxmlformats.org/officeDocument/2006/relationships/hyperlink" Target="http://www.governinggood.ca/wp-content/uploads/2013/07/A-Guide-To-Great-Board-Minutes.pdf" TargetMode="External"/><Relationship Id="rId16" Type="http://schemas.openxmlformats.org/officeDocument/2006/relationships/hyperlink" Target="http://www.boardeffect.com/blog/how-to-write-a-motion-for-a-board-meeting/" TargetMode="External"/><Relationship Id="rId17" Type="http://schemas.openxmlformats.org/officeDocument/2006/relationships/hyperlink" Target="http://clubexcellence.com/standard-21-governance-documents" TargetMode="External"/><Relationship Id="rId18" Type="http://schemas.openxmlformats.org/officeDocument/2006/relationships/hyperlink" Target="http://www.tctontario.ca/user_files/File/BoardSelf-EvaluationQuestionnaire.pdf" TargetMode="External"/><Relationship Id="rId19" Type="http://schemas.openxmlformats.org/officeDocument/2006/relationships/hyperlink" Target="http://clubexcellence.com/sites/default/files/content/docs/pdf/clubexcellence-example-coachperformanceevaluation-e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lubexcellence.com/sites/default/files/content/docs/doc/mission_statements1.doc" TargetMode="External"/><Relationship Id="rId3" Type="http://schemas.openxmlformats.org/officeDocument/2006/relationships/hyperlink" Target="http://clubexcellence.com/sites/default/files/content/docs/pdf/clubexcellence-clubmissionvaluesexample-e.pdf" TargetMode="External"/><Relationship Id="rId4" Type="http://schemas.openxmlformats.org/officeDocument/2006/relationships/hyperlink" Target="http://clubexcellence.com/sites/default/files/content/docs/pdf/clubexcellence-example-visionandmission-e.pdf" TargetMode="External"/><Relationship Id="rId5" Type="http://schemas.openxmlformats.org/officeDocument/2006/relationships/hyperlink" Target="http://www.corpgov.deloitte.ca/en-ca/Documents/Insights/SampleNFP_BoardSkillsMatrix_052011.xlsx" TargetMode="External"/><Relationship Id="rId6" Type="http://schemas.openxmlformats.org/officeDocument/2006/relationships/hyperlink" Target="Board%20Selection%20Process.docx" TargetMode="External"/><Relationship Id="rId7" Type="http://schemas.openxmlformats.org/officeDocument/2006/relationships/hyperlink" Target="http://clubexcellence.com/sites/default/files/content/docs/pdf/clubexcellence-example-boardmemberjobdescription-e.pdf" TargetMode="External"/><Relationship Id="rId8" Type="http://schemas.openxmlformats.org/officeDocument/2006/relationships/hyperlink" Target="http://clubexcellence.com/sites/default/files/content/docs/doc/board_job_description_template_-_logo.doc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969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governance? </a:t>
            </a:r>
            <a:r>
              <a:rPr lang="en-US" sz="1800" dirty="0" smtClean="0"/>
              <a:t>Cont.</a:t>
            </a:r>
            <a:endParaRPr lang="en-US" sz="1800" dirty="0"/>
          </a:p>
        </p:txBody>
      </p:sp>
      <p:sp>
        <p:nvSpPr>
          <p:cNvPr id="4" name="Conten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H</a:t>
            </a:r>
            <a:r>
              <a:rPr lang="en-US" sz="2800" b="1" i="1" dirty="0" smtClean="0">
                <a:solidFill>
                  <a:srgbClr val="FF0000"/>
                </a:solidFill>
              </a:rPr>
              <a:t>ow </a:t>
            </a:r>
            <a:r>
              <a:rPr lang="en-US" sz="2800" b="1" i="1" dirty="0">
                <a:solidFill>
                  <a:srgbClr val="FF0000"/>
                </a:solidFill>
              </a:rPr>
              <a:t>an organization is </a:t>
            </a:r>
            <a:r>
              <a:rPr lang="en-US" sz="2800" b="1" i="1" dirty="0" smtClean="0">
                <a:solidFill>
                  <a:srgbClr val="FF0000"/>
                </a:solidFill>
              </a:rPr>
              <a:t>run by the Board: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b="1" dirty="0">
                <a:solidFill>
                  <a:srgbClr val="FF0000"/>
                </a:solidFill>
              </a:rPr>
              <a:t>Board</a:t>
            </a:r>
            <a:r>
              <a:rPr lang="en-US" sz="2800" dirty="0"/>
              <a:t> </a:t>
            </a:r>
            <a:r>
              <a:rPr lang="en-US" sz="2800" dirty="0" smtClean="0"/>
              <a:t>strategically </a:t>
            </a:r>
            <a:r>
              <a:rPr lang="en-CA" sz="2800" dirty="0" smtClean="0"/>
              <a:t>directs </a:t>
            </a:r>
            <a:r>
              <a:rPr lang="en-CA" sz="2800" dirty="0"/>
              <a:t>and </a:t>
            </a:r>
            <a:r>
              <a:rPr lang="en-CA" sz="2800" dirty="0" smtClean="0"/>
              <a:t>leads </a:t>
            </a:r>
            <a:r>
              <a:rPr lang="en-CA" sz="2800" dirty="0"/>
              <a:t>an organization</a:t>
            </a:r>
            <a:r>
              <a:rPr lang="en-US" sz="2800" dirty="0"/>
              <a:t> </a:t>
            </a:r>
            <a:endParaRPr lang="en-US" sz="2800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Board</a:t>
            </a:r>
            <a:r>
              <a:rPr lang="en-US" sz="2800" dirty="0" smtClean="0"/>
              <a:t> defines </a:t>
            </a:r>
            <a:r>
              <a:rPr lang="en-US" sz="2800" dirty="0"/>
              <a:t>expectations, </a:t>
            </a:r>
            <a:r>
              <a:rPr lang="en-US" sz="2800" dirty="0" smtClean="0"/>
              <a:t>delegates </a:t>
            </a:r>
            <a:r>
              <a:rPr lang="en-US" sz="2800" dirty="0"/>
              <a:t>authority and </a:t>
            </a:r>
            <a:r>
              <a:rPr lang="en-US" sz="2800" dirty="0" smtClean="0"/>
              <a:t>adheres </a:t>
            </a:r>
            <a:r>
              <a:rPr lang="en-US" sz="2800" dirty="0"/>
              <a:t>to legal requirements </a:t>
            </a:r>
            <a:endParaRPr lang="en-US" sz="2800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Board</a:t>
            </a:r>
            <a:r>
              <a:rPr lang="en-US" sz="2800" dirty="0" smtClean="0"/>
              <a:t> realizes </a:t>
            </a:r>
            <a:r>
              <a:rPr lang="en-US" sz="2800" dirty="0"/>
              <a:t>organizational goals </a:t>
            </a:r>
            <a:r>
              <a:rPr lang="en-US" sz="2800" b="1" i="1" dirty="0" smtClean="0"/>
              <a:t>…</a:t>
            </a:r>
            <a:r>
              <a:rPr lang="en-US" sz="2800" i="1" dirty="0" smtClean="0"/>
              <a:t>while aligning to values and social norms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9166481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governance in Sport?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Product</a:t>
            </a:r>
            <a:r>
              <a:rPr lang="en-US" sz="2800" dirty="0" smtClean="0"/>
              <a:t> is our people – athletes </a:t>
            </a:r>
          </a:p>
          <a:p>
            <a:r>
              <a:rPr lang="en-US" sz="2800" dirty="0" smtClean="0"/>
              <a:t>Melds passion and dedication of volunteers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Board and Operations </a:t>
            </a:r>
            <a:r>
              <a:rPr lang="en-US" sz="2800" dirty="0" smtClean="0"/>
              <a:t>together form a focused governance team, operating with integrity and striving to enhance the performance and reputation of the sport, as well as the experiences of the participants. 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21773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Governance and Operations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200" y="2212976"/>
            <a:ext cx="8336360" cy="5257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6" descr="Scale Final[2]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0951" y="2251075"/>
            <a:ext cx="6580188" cy="46069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749502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Governance Principles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Model-orbs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97" y="2163224"/>
            <a:ext cx="4706130" cy="454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52531" y="3722544"/>
            <a:ext cx="1253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Clarity of Roles and Responsibilities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9065" y="5702627"/>
            <a:ext cx="1253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Effective Financial Control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2831" y="5676709"/>
            <a:ext cx="1253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Focused on Human Resources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9198" y="4019511"/>
            <a:ext cx="1371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High Standards of Ethical </a:t>
            </a:r>
            <a:r>
              <a:rPr lang="en-US" sz="1600" b="1" dirty="0" err="1" smtClean="0">
                <a:solidFill>
                  <a:srgbClr val="000000"/>
                </a:solidFill>
              </a:rPr>
              <a:t>Behaviour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6932" y="2322710"/>
            <a:ext cx="1253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Commitment to Vision, Mission, Values and Guided by a Strategic Plan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63230" y="3614595"/>
            <a:ext cx="1253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Transparent and Accountable for Outcomes and Results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7882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535" y="1314450"/>
            <a:ext cx="4062015" cy="50292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b="1" dirty="0"/>
              <a:t>Boards</a:t>
            </a:r>
            <a:r>
              <a:rPr lang="en-US" sz="2800" dirty="0"/>
              <a:t> </a:t>
            </a:r>
          </a:p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</a:rPr>
              <a:t>create</a:t>
            </a:r>
            <a:r>
              <a:rPr lang="en-US" sz="2800" dirty="0"/>
              <a:t> the strategic plan (vision, mission, values,</a:t>
            </a:r>
            <a:r>
              <a:rPr lang="en-US" sz="2800" dirty="0">
                <a:solidFill>
                  <a:schemeClr val="accent3"/>
                </a:solidFill>
              </a:rPr>
              <a:t> </a:t>
            </a:r>
            <a:r>
              <a:rPr lang="en-US" sz="2800" dirty="0"/>
              <a:t>objectives, key performance indicators)</a:t>
            </a:r>
          </a:p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</a:rPr>
              <a:t>define</a:t>
            </a:r>
            <a:r>
              <a:rPr lang="en-US" sz="2800" dirty="0"/>
              <a:t> the roles and </a:t>
            </a:r>
            <a:r>
              <a:rPr lang="en-US" sz="2800" dirty="0" smtClean="0"/>
              <a:t>responsibilities and authority of Board and </a:t>
            </a:r>
            <a:r>
              <a:rPr lang="en-US" sz="2800" dirty="0" err="1" smtClean="0"/>
              <a:t>Sr</a:t>
            </a:r>
            <a:r>
              <a:rPr lang="en-US" sz="2800" dirty="0" smtClean="0"/>
              <a:t> management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400550" y="2362201"/>
            <a:ext cx="4062015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marL="342899" indent="-3428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SzPct val="100000"/>
              <a:buFont typeface="Arial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SzPct val="100000"/>
              <a:buFont typeface="Arial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SzPct val="100000"/>
              <a:buFont typeface="Arial"/>
              <a:buChar char="»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2514600" indent="-228600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6pPr>
            <a:lvl7pPr marL="2971800" indent="-228600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7pPr>
            <a:lvl8pPr marL="3428999" indent="-2285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8pPr>
            <a:lvl9pPr marL="3886199" indent="-2285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83510" y="1343025"/>
            <a:ext cx="4062015" cy="502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marL="342899" indent="-3428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SzPct val="100000"/>
              <a:buFont typeface="Arial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SzPct val="100000"/>
              <a:buFont typeface="Arial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SzPct val="100000"/>
              <a:buFont typeface="Arial"/>
              <a:buChar char="»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2514600" indent="-228600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6pPr>
            <a:lvl7pPr marL="2971800" indent="-228600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7pPr>
            <a:lvl8pPr marL="3428999" indent="-2285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8pPr>
            <a:lvl9pPr marL="3886199" indent="-2285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None/>
              <a:defRPr/>
            </a:pPr>
            <a:r>
              <a:rPr lang="en-US" sz="2800" b="1" dirty="0"/>
              <a:t>Operations</a:t>
            </a:r>
            <a:r>
              <a:rPr lang="en-US" sz="2800" dirty="0"/>
              <a:t> 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</a:rPr>
              <a:t>use</a:t>
            </a:r>
            <a:r>
              <a:rPr lang="en-US" sz="2800" dirty="0"/>
              <a:t> the vision, mission, values to </a:t>
            </a:r>
            <a:r>
              <a:rPr lang="en-US" sz="2800" b="1" dirty="0">
                <a:solidFill>
                  <a:srgbClr val="FF0000"/>
                </a:solidFill>
              </a:rPr>
              <a:t>implement</a:t>
            </a:r>
            <a:r>
              <a:rPr lang="en-US" sz="2800" dirty="0"/>
              <a:t> the strategic plan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</a:rPr>
              <a:t>implement </a:t>
            </a:r>
            <a:r>
              <a:rPr lang="en-US" sz="2800" dirty="0"/>
              <a:t>the roles and responsibilities as defined by the Board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</a:rPr>
              <a:t>define</a:t>
            </a:r>
            <a:r>
              <a:rPr lang="en-US" sz="2800" dirty="0"/>
              <a:t> roles and responsibilities </a:t>
            </a:r>
            <a:r>
              <a:rPr lang="en-US" sz="2800" dirty="0" smtClean="0"/>
              <a:t>of individuals </a:t>
            </a:r>
            <a:r>
              <a:rPr lang="en-US" sz="2800" dirty="0"/>
              <a:t>reporting to senior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4246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535" y="1628775"/>
            <a:ext cx="4062015" cy="59912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b="1" dirty="0"/>
              <a:t>Boards</a:t>
            </a:r>
            <a:r>
              <a:rPr lang="en-US" sz="2800" dirty="0"/>
              <a:t> </a:t>
            </a:r>
          </a:p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</a:rPr>
              <a:t>develop</a:t>
            </a:r>
            <a:r>
              <a:rPr lang="en-US" sz="2800" dirty="0"/>
              <a:t> and </a:t>
            </a:r>
            <a:r>
              <a:rPr lang="en-US" sz="2800" b="1" dirty="0">
                <a:solidFill>
                  <a:srgbClr val="FF0000"/>
                </a:solidFill>
              </a:rPr>
              <a:t>approve</a:t>
            </a:r>
            <a:r>
              <a:rPr lang="en-US" sz="2800" dirty="0"/>
              <a:t> policies 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approve </a:t>
            </a:r>
            <a:r>
              <a:rPr lang="en-US" sz="2800" dirty="0"/>
              <a:t>and</a:t>
            </a:r>
            <a:r>
              <a:rPr lang="en-US" sz="2800" b="1" dirty="0">
                <a:solidFill>
                  <a:srgbClr val="FF0000"/>
                </a:solidFill>
              </a:rPr>
              <a:t> monitor </a:t>
            </a:r>
            <a:r>
              <a:rPr lang="en-US" sz="2800" dirty="0"/>
              <a:t>the budget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align</a:t>
            </a:r>
            <a:r>
              <a:rPr lang="en-US" sz="2800" dirty="0" smtClean="0"/>
              <a:t> </a:t>
            </a:r>
            <a:r>
              <a:rPr lang="en-US" sz="2800" dirty="0"/>
              <a:t>financial plan to strategic plan</a:t>
            </a:r>
          </a:p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</a:rPr>
              <a:t>ensure</a:t>
            </a:r>
            <a:r>
              <a:rPr lang="en-US" sz="2800" dirty="0"/>
              <a:t> compliance with legislative obligations</a:t>
            </a:r>
          </a:p>
          <a:p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400550" y="2362201"/>
            <a:ext cx="4062015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marL="342899" indent="-3428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SzPct val="100000"/>
              <a:buFont typeface="Arial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SzPct val="100000"/>
              <a:buFont typeface="Arial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SzPct val="100000"/>
              <a:buFont typeface="Arial"/>
              <a:buChar char="»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2514600" indent="-228600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6pPr>
            <a:lvl7pPr marL="2971800" indent="-228600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7pPr>
            <a:lvl8pPr marL="3428999" indent="-2285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8pPr>
            <a:lvl9pPr marL="3886199" indent="-2285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83510" y="1628775"/>
            <a:ext cx="4062015" cy="5991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marL="342899" indent="-3428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SzPct val="100000"/>
              <a:buFont typeface="Arial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SzPct val="100000"/>
              <a:buFont typeface="Arial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SzPct val="100000"/>
              <a:buFont typeface="Arial"/>
              <a:buChar char="»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2514600" indent="-228600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6pPr>
            <a:lvl7pPr marL="2971800" indent="-228600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7pPr>
            <a:lvl8pPr marL="3428999" indent="-2285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8pPr>
            <a:lvl9pPr marL="3886199" indent="-2285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None/>
              <a:defRPr/>
            </a:pPr>
            <a:r>
              <a:rPr lang="en-US" sz="2800" b="1" dirty="0"/>
              <a:t>Operations</a:t>
            </a:r>
            <a:r>
              <a:rPr lang="en-US" sz="2800" dirty="0"/>
              <a:t> 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Draft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rgbClr val="FF0000"/>
                </a:solidFill>
              </a:rPr>
              <a:t>recommend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FF0000"/>
                </a:solidFill>
              </a:rPr>
              <a:t>implement</a:t>
            </a:r>
            <a:r>
              <a:rPr lang="en-US" sz="2800" dirty="0" smtClean="0"/>
              <a:t> policies  </a:t>
            </a:r>
            <a:r>
              <a:rPr lang="en-US" sz="2800" dirty="0"/>
              <a:t>for Board approval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create </a:t>
            </a:r>
            <a:r>
              <a:rPr lang="en-US" sz="2800" dirty="0"/>
              <a:t>the budget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</a:rPr>
              <a:t>monitor </a:t>
            </a:r>
            <a:r>
              <a:rPr lang="en-US" sz="2800" dirty="0"/>
              <a:t>financial status on a frequent basis </a:t>
            </a:r>
            <a:endParaRPr lang="en-US" sz="28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comply</a:t>
            </a:r>
            <a:r>
              <a:rPr lang="en-US" sz="2800" dirty="0" smtClean="0"/>
              <a:t> </a:t>
            </a:r>
            <a:r>
              <a:rPr lang="en-US" sz="2800" dirty="0"/>
              <a:t>with legislation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5130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535" y="1590676"/>
            <a:ext cx="4062015" cy="5257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b="1" dirty="0"/>
              <a:t>Boards</a:t>
            </a:r>
            <a:r>
              <a:rPr lang="en-US" sz="2800" dirty="0"/>
              <a:t> </a:t>
            </a:r>
          </a:p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</a:rPr>
              <a:t>orient, develop, plan </a:t>
            </a:r>
            <a:r>
              <a:rPr lang="en-US" sz="2800" dirty="0"/>
              <a:t>for succession</a:t>
            </a:r>
          </a:p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</a:rPr>
              <a:t>evaluate, reward 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rgbClr val="FF0000"/>
                </a:solidFill>
              </a:rPr>
              <a:t>recognize </a:t>
            </a:r>
            <a:r>
              <a:rPr lang="en-US" sz="2800" dirty="0"/>
              <a:t>Board members, Board Committee volunteers and senior management </a:t>
            </a:r>
          </a:p>
          <a:p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400550" y="2362201"/>
            <a:ext cx="4062015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marL="342899" indent="-3428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SzPct val="100000"/>
              <a:buFont typeface="Arial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SzPct val="100000"/>
              <a:buFont typeface="Arial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SzPct val="100000"/>
              <a:buFont typeface="Arial"/>
              <a:buChar char="»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2514600" indent="-228600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6pPr>
            <a:lvl7pPr marL="2971800" indent="-228600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7pPr>
            <a:lvl8pPr marL="3428999" indent="-2285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8pPr>
            <a:lvl9pPr marL="3886199" indent="-2285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83510" y="1600200"/>
            <a:ext cx="4062015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marL="342899" indent="-3428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SzPct val="100000"/>
              <a:buFont typeface="Arial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SzPct val="100000"/>
              <a:buFont typeface="Arial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SzPct val="100000"/>
              <a:buFont typeface="Arial"/>
              <a:buChar char="»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2514600" indent="-228600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6pPr>
            <a:lvl7pPr marL="2971800" indent="-228600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7pPr>
            <a:lvl8pPr marL="3428999" indent="-2285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8pPr>
            <a:lvl9pPr marL="3886199" indent="-2285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None/>
              <a:defRPr/>
            </a:pPr>
            <a:r>
              <a:rPr lang="en-US" sz="2800" b="1" dirty="0"/>
              <a:t>Operations</a:t>
            </a:r>
            <a:r>
              <a:rPr lang="en-US" sz="2800" dirty="0"/>
              <a:t> 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</a:rPr>
              <a:t>orient, develop, plan </a:t>
            </a:r>
            <a:r>
              <a:rPr lang="en-US" sz="2800" dirty="0"/>
              <a:t>for succession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</a:rPr>
              <a:t>evaluate, reward 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rgbClr val="FF0000"/>
                </a:solidFill>
              </a:rPr>
              <a:t>recognize </a:t>
            </a:r>
            <a:r>
              <a:rPr lang="en-US" sz="2800" dirty="0"/>
              <a:t>staff and Program volunteers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183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important?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200" y="2362200"/>
            <a:ext cx="8336360" cy="3552825"/>
          </a:xfrm>
        </p:spPr>
        <p:txBody>
          <a:bodyPr/>
          <a:lstStyle/>
          <a:p>
            <a:r>
              <a:rPr lang="en-US" sz="2800" dirty="0" smtClean="0"/>
              <a:t>NFP and ONFP put a focus on governance</a:t>
            </a:r>
          </a:p>
          <a:p>
            <a:pPr lvl="1"/>
            <a:r>
              <a:rPr lang="en-US" sz="2800" dirty="0" smtClean="0"/>
              <a:t>Who on Board</a:t>
            </a:r>
          </a:p>
          <a:p>
            <a:pPr lvl="1"/>
            <a:r>
              <a:rPr lang="en-US" sz="2800" dirty="0" smtClean="0"/>
              <a:t>How long are their terms</a:t>
            </a:r>
          </a:p>
          <a:p>
            <a:pPr lvl="1"/>
            <a:r>
              <a:rPr lang="en-US" sz="2800" dirty="0" smtClean="0"/>
              <a:t>Roles  and avoidance of conflict</a:t>
            </a:r>
          </a:p>
          <a:p>
            <a:r>
              <a:rPr lang="en-US" sz="2800" dirty="0" smtClean="0"/>
              <a:t>Funders looking at sport organization governance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2646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5450" y="-560498"/>
            <a:ext cx="11312224" cy="741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07889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280" y="-514993"/>
            <a:ext cx="11674571" cy="744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8904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60"/>
          <p:cNvSpPr>
            <a:spLocks noGrp="1"/>
          </p:cNvSpPr>
          <p:nvPr/>
        </p:nvSpPr>
        <p:spPr>
          <a:xfrm>
            <a:off x="251520" y="1368086"/>
            <a:ext cx="8587680" cy="844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defTabSz="457200"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defTabSz="457200"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defTabSz="457200"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defTabSz="457200"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defTabSz="457200"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defTabSz="457200"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 sz="1800"/>
            </a:pPr>
            <a:r>
              <a:rPr sz="32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Ottawa Sport Council</a:t>
            </a:r>
          </a:p>
        </p:txBody>
      </p:sp>
      <p:sp>
        <p:nvSpPr>
          <p:cNvPr id="11" name="Shape 61"/>
          <p:cNvSpPr>
            <a:spLocks noGrp="1"/>
          </p:cNvSpPr>
          <p:nvPr/>
        </p:nvSpPr>
        <p:spPr>
          <a:xfrm>
            <a:off x="395536" y="2212668"/>
            <a:ext cx="5976664" cy="159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342899" indent="-3428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SzPct val="100000"/>
              <a:buFont typeface="Arial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SzPct val="100000"/>
              <a:buFont typeface="Arial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SzPct val="100000"/>
              <a:buFont typeface="Arial"/>
              <a:buChar char="»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2514600" indent="-228600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6pPr>
            <a:lvl7pPr marL="2971800" indent="-228600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7pPr>
            <a:lvl8pPr marL="3428999" indent="-2285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8pPr>
            <a:lvl9pPr marL="3886199" indent="-2285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48638" indent="-548638">
              <a:spcBef>
                <a:spcPts val="500"/>
              </a:spcBef>
              <a:defRPr sz="1800"/>
            </a:pPr>
            <a:r>
              <a:rPr sz="2400" kern="0" dirty="0">
                <a:solidFill>
                  <a:sysClr val="windowText" lastClr="000000"/>
                </a:solidFill>
                <a:latin typeface="Arial Narrow" panose="020B0606020202030204" pitchFamily="34" charset="0"/>
                <a:ea typeface="Arial Narrow"/>
                <a:cs typeface="Arial" panose="020B0604020202020204" pitchFamily="34" charset="0"/>
                <a:sym typeface="Arial Narrow"/>
              </a:rPr>
              <a:t>Non-profit </a:t>
            </a:r>
            <a:r>
              <a:rPr lang="en-CA" sz="2400" kern="0" dirty="0" smtClean="0">
                <a:solidFill>
                  <a:sysClr val="windowText" lastClr="000000"/>
                </a:solidFill>
                <a:latin typeface="Arial Narrow" panose="020B0606020202030204" pitchFamily="34" charset="0"/>
                <a:ea typeface="Arial Narrow"/>
                <a:cs typeface="Arial" panose="020B0604020202020204" pitchFamily="34" charset="0"/>
                <a:sym typeface="Arial Narrow"/>
              </a:rPr>
              <a:t>membership based service organization established in response to demand for assistance from community sporting organizations </a:t>
            </a:r>
          </a:p>
          <a:p>
            <a:pPr marL="548638" indent="-548638">
              <a:spcBef>
                <a:spcPts val="500"/>
              </a:spcBef>
              <a:defRPr sz="1800"/>
            </a:pPr>
            <a:endParaRPr lang="en-CA" sz="2400" kern="0" dirty="0" smtClean="0">
              <a:solidFill>
                <a:sysClr val="windowText" lastClr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" name="Shape 61"/>
          <p:cNvSpPr>
            <a:spLocks noGrp="1"/>
          </p:cNvSpPr>
          <p:nvPr/>
        </p:nvSpPr>
        <p:spPr>
          <a:xfrm>
            <a:off x="430088" y="3946685"/>
            <a:ext cx="8534400" cy="6035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342899" indent="-3428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SzPct val="100000"/>
              <a:buFont typeface="Arial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SzPct val="100000"/>
              <a:buFont typeface="Arial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SzPct val="100000"/>
              <a:buFont typeface="Arial"/>
              <a:buChar char="»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2514600" indent="-228600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6pPr>
            <a:lvl7pPr marL="2971800" indent="-228600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7pPr>
            <a:lvl8pPr marL="3428999" indent="-2285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8pPr>
            <a:lvl9pPr marL="3886199" indent="-2285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48638" indent="-548638">
              <a:spcBef>
                <a:spcPts val="500"/>
              </a:spcBef>
              <a:defRPr sz="1800"/>
            </a:pPr>
            <a:r>
              <a:rPr lang="en-CA" sz="2400" kern="0" dirty="0" smtClean="0">
                <a:solidFill>
                  <a:sysClr val="windowText" lastClr="000000"/>
                </a:solidFill>
                <a:latin typeface="Arial Narrow" panose="020B0606020202030204" pitchFamily="34" charset="0"/>
                <a:ea typeface="Arial Narrow"/>
                <a:cs typeface="Arial" panose="020B0604020202020204" pitchFamily="34" charset="0"/>
                <a:sym typeface="Arial Narrow"/>
              </a:rPr>
              <a:t>What do we Do?  </a:t>
            </a:r>
          </a:p>
          <a:p>
            <a:pPr lvl="1">
              <a:spcBef>
                <a:spcPts val="0"/>
              </a:spcBef>
            </a:pPr>
            <a:r>
              <a:rPr lang="en-CA" sz="2400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Advocacy and Marketing</a:t>
            </a:r>
            <a:endParaRPr lang="en-US" sz="2400" kern="0" dirty="0">
              <a:solidFill>
                <a:sysClr val="windowText" lastClr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CA" sz="2400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Educational </a:t>
            </a:r>
            <a:r>
              <a:rPr lang="en-CA" sz="2400" kern="0" dirty="0" smtClea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Programs- webinars, Sport Summit</a:t>
            </a:r>
            <a:endParaRPr lang="en-US" sz="2400" kern="0" dirty="0">
              <a:solidFill>
                <a:sysClr val="windowText" lastClr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CA" sz="2400" kern="0" dirty="0" smtClea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Ottawa Sport Council Foundation- endowment fund to support community sport organizations </a:t>
            </a:r>
            <a:endParaRPr lang="en-US" sz="2400" kern="0" dirty="0">
              <a:solidFill>
                <a:sysClr val="windowText" lastClr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48638" indent="-548638">
              <a:spcBef>
                <a:spcPts val="500"/>
              </a:spcBef>
              <a:defRPr sz="1800"/>
            </a:pPr>
            <a:endParaRPr lang="en-CA" sz="2400" kern="0" dirty="0" smtClean="0">
              <a:solidFill>
                <a:sysClr val="windowText" lastClr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61019" y="3830698"/>
            <a:ext cx="2620818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r" defTabSz="457200" latinLnBrk="1" hangingPunct="0"/>
            <a:r>
              <a:rPr lang="en-US" sz="1600" kern="0" dirty="0">
                <a:solidFill>
                  <a:srgbClr val="000000"/>
                </a:solidFill>
                <a:latin typeface="Arial Narrow" panose="020B0606020202030204" pitchFamily="34" charset="0"/>
                <a:sym typeface="Helvetica Neue"/>
              </a:rPr>
              <a:t>Marcia Morris</a:t>
            </a:r>
          </a:p>
          <a:p>
            <a:pPr algn="r" defTabSz="457200" latinLnBrk="1" hangingPunct="0"/>
            <a:r>
              <a:rPr lang="en-US" sz="1600" kern="0" dirty="0">
                <a:solidFill>
                  <a:srgbClr val="000000"/>
                </a:solidFill>
                <a:latin typeface="Arial Narrow" panose="020B0606020202030204" pitchFamily="34" charset="0"/>
                <a:sym typeface="Helvetica Neue"/>
              </a:rPr>
              <a:t>ED, Ottawa Sport Council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5" t="23446" r="41266" b="27947"/>
          <a:stretch/>
        </p:blipFill>
        <p:spPr>
          <a:xfrm rot="5400000">
            <a:off x="6603116" y="1624989"/>
            <a:ext cx="2303362" cy="202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649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1158240" y="1853595"/>
            <a:ext cx="7217664" cy="29491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  <a:defRPr sz="1800"/>
            </a:pPr>
            <a:r>
              <a:rPr lang="en-US" sz="2400" b="1" dirty="0" smtClean="0"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Vision</a:t>
            </a:r>
            <a:r>
              <a:rPr lang="en-US" sz="2400" dirty="0" smtClean="0"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: </a:t>
            </a:r>
            <a:r>
              <a:rPr lang="en-CA" sz="2400" dirty="0" smtClean="0">
                <a:latin typeface="Arial Narrow" panose="020B0606020202030204" pitchFamily="34" charset="0"/>
                <a:ea typeface="Arial Narrow"/>
                <a:cs typeface="Arial Narrow"/>
              </a:rPr>
              <a:t>A </a:t>
            </a:r>
            <a:r>
              <a:rPr lang="en-CA" sz="2400" dirty="0" smtClean="0">
                <a:latin typeface="Arial Narrow" panose="020B0606020202030204" pitchFamily="34" charset="0"/>
              </a:rPr>
              <a:t>vision </a:t>
            </a:r>
            <a:r>
              <a:rPr lang="en-CA" sz="2400" dirty="0">
                <a:latin typeface="Arial Narrow" panose="020B0606020202030204" pitchFamily="34" charset="0"/>
              </a:rPr>
              <a:t>statement sets out the long-term desired state of </a:t>
            </a:r>
            <a:r>
              <a:rPr lang="en-CA" sz="2400" dirty="0" smtClean="0">
                <a:latin typeface="Arial Narrow" panose="020B0606020202030204" pitchFamily="34" charset="0"/>
              </a:rPr>
              <a:t>the organization. </a:t>
            </a:r>
            <a:r>
              <a:rPr lang="en-CA" sz="2400" dirty="0">
                <a:latin typeface="Arial Narrow" panose="020B0606020202030204" pitchFamily="34" charset="0"/>
              </a:rPr>
              <a:t>It is a powerful and bold statement of </a:t>
            </a:r>
            <a:r>
              <a:rPr lang="en-CA" sz="2400" dirty="0" smtClean="0">
                <a:latin typeface="Arial Narrow" panose="020B0606020202030204" pitchFamily="34" charset="0"/>
              </a:rPr>
              <a:t>your preferred </a:t>
            </a:r>
            <a:r>
              <a:rPr lang="en-CA" sz="2400" dirty="0">
                <a:latin typeface="Arial Narrow" panose="020B0606020202030204" pitchFamily="34" charset="0"/>
              </a:rPr>
              <a:t>future.</a:t>
            </a:r>
            <a:endParaRPr lang="en-US" sz="2400" dirty="0" smtClean="0">
              <a:latin typeface="Arial Narrow" panose="020B0606020202030204" pitchFamily="34" charset="0"/>
              <a:ea typeface="Arial Narrow"/>
              <a:cs typeface="Arial Narrow"/>
              <a:sym typeface="Arial Narrow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defRPr sz="1800"/>
            </a:pPr>
            <a:r>
              <a:rPr lang="en-US" sz="2400" b="1" dirty="0"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Mission</a:t>
            </a:r>
            <a:r>
              <a:rPr lang="en-US" sz="2400" dirty="0"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: </a:t>
            </a:r>
            <a:r>
              <a:rPr lang="en-US" sz="2400" dirty="0" smtClean="0">
                <a:latin typeface="Arial Narrow" panose="020B0606020202030204" pitchFamily="34" charset="0"/>
              </a:rPr>
              <a:t>Your mission </a:t>
            </a:r>
            <a:r>
              <a:rPr lang="en-US" sz="2400" dirty="0">
                <a:latin typeface="Arial Narrow" panose="020B0606020202030204" pitchFamily="34" charset="0"/>
              </a:rPr>
              <a:t>statement clearly articulates what </a:t>
            </a:r>
            <a:r>
              <a:rPr lang="en-US" sz="2400" dirty="0" smtClean="0">
                <a:latin typeface="Arial Narrow" panose="020B0606020202030204" pitchFamily="34" charset="0"/>
              </a:rPr>
              <a:t>you do </a:t>
            </a:r>
            <a:r>
              <a:rPr lang="en-US" sz="2400" dirty="0">
                <a:latin typeface="Arial Narrow" panose="020B0606020202030204" pitchFamily="34" charset="0"/>
              </a:rPr>
              <a:t>for constituents. It provides a connecting force to remind stakeholders what </a:t>
            </a:r>
            <a:r>
              <a:rPr lang="en-US" sz="2400" dirty="0" smtClean="0">
                <a:latin typeface="Arial Narrow" panose="020B0606020202030204" pitchFamily="34" charset="0"/>
              </a:rPr>
              <a:t>you stand </a:t>
            </a:r>
            <a:r>
              <a:rPr lang="en-US" sz="2400" dirty="0">
                <a:latin typeface="Arial Narrow" panose="020B0606020202030204" pitchFamily="34" charset="0"/>
              </a:rPr>
              <a:t>for</a:t>
            </a:r>
            <a:endParaRPr lang="en-US" sz="2400" dirty="0">
              <a:latin typeface="Arial Narrow" panose="020B0606020202030204" pitchFamily="34" charset="0"/>
              <a:ea typeface="Arial Narrow"/>
              <a:cs typeface="Arial Narrow"/>
              <a:sym typeface="Arial Narrow"/>
            </a:endParaRPr>
          </a:p>
          <a:p>
            <a:pPr lvl="0">
              <a:lnSpc>
                <a:spcPct val="90000"/>
              </a:lnSpc>
              <a:spcBef>
                <a:spcPts val="500"/>
              </a:spcBef>
              <a:defRPr sz="1800"/>
            </a:pPr>
            <a:r>
              <a:rPr lang="en-US" sz="2400" b="1" dirty="0" smtClean="0"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Values</a:t>
            </a:r>
            <a:r>
              <a:rPr lang="en-US" sz="2400" dirty="0" smtClean="0"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: </a:t>
            </a:r>
            <a:r>
              <a:rPr lang="en-US" sz="2400" dirty="0">
                <a:latin typeface="Arial Narrow" panose="020B0606020202030204" pitchFamily="34" charset="0"/>
              </a:rPr>
              <a:t>Values are statements of conviction that express what an organization most believes in.</a:t>
            </a:r>
            <a:endParaRPr lang="en-US" sz="2400" dirty="0" smtClean="0">
              <a:latin typeface="Arial Narrow" panose="020B0606020202030204" pitchFamily="34" charset="0"/>
              <a:ea typeface="Arial Narrow"/>
              <a:cs typeface="Arial Narrow"/>
              <a:sym typeface="Arial Narrow"/>
            </a:endParaRPr>
          </a:p>
          <a:p>
            <a:pPr marL="342899" lvl="0" indent="-342899">
              <a:lnSpc>
                <a:spcPct val="90000"/>
              </a:lnSpc>
              <a:spcBef>
                <a:spcPts val="500"/>
              </a:spcBef>
              <a:defRPr sz="1800"/>
            </a:pPr>
            <a:endParaRPr lang="en-US" sz="2400" b="1" dirty="0" smtClean="0">
              <a:latin typeface="Arial Narrow" panose="020B0606020202030204" pitchFamily="34" charset="0"/>
              <a:ea typeface="Arial Narrow"/>
              <a:cs typeface="Arial Narrow"/>
              <a:sym typeface="Arial Narrow"/>
            </a:endParaRPr>
          </a:p>
          <a:p>
            <a:pPr marL="342899" lvl="0" indent="-342899">
              <a:lnSpc>
                <a:spcPct val="90000"/>
              </a:lnSpc>
              <a:spcBef>
                <a:spcPts val="500"/>
              </a:spcBef>
              <a:defRPr sz="1800"/>
            </a:pPr>
            <a:endParaRPr lang="en-US" sz="2400" b="1" dirty="0" smtClean="0">
              <a:latin typeface="Arial Narrow" panose="020B0606020202030204" pitchFamily="34" charset="0"/>
              <a:ea typeface="Arial Narrow"/>
              <a:cs typeface="Arial Narrow"/>
              <a:sym typeface="Arial Narrow"/>
            </a:endParaRPr>
          </a:p>
          <a:p>
            <a:pPr marL="342899" lvl="0" indent="-342899">
              <a:lnSpc>
                <a:spcPct val="90000"/>
              </a:lnSpc>
              <a:spcBef>
                <a:spcPts val="500"/>
              </a:spcBef>
              <a:defRPr sz="1800"/>
            </a:pPr>
            <a:endParaRPr lang="en-US" sz="2400" b="1" dirty="0" smtClean="0">
              <a:latin typeface="Arial Narrow" panose="020B0606020202030204" pitchFamily="34" charset="0"/>
              <a:ea typeface="Arial Narrow"/>
              <a:cs typeface="Arial Narrow"/>
              <a:sym typeface="Arial Narrow"/>
            </a:endParaRPr>
          </a:p>
          <a:p>
            <a:pPr marL="342899" lvl="0" indent="-342899">
              <a:lnSpc>
                <a:spcPct val="90000"/>
              </a:lnSpc>
              <a:spcBef>
                <a:spcPts val="500"/>
              </a:spcBef>
              <a:defRPr sz="1800"/>
            </a:pPr>
            <a:endParaRPr lang="en-US" sz="2400" b="1" dirty="0" smtClean="0">
              <a:latin typeface="Arial Narrow" panose="020B0606020202030204" pitchFamily="34" charset="0"/>
              <a:ea typeface="Arial Narrow"/>
              <a:cs typeface="Arial Narrow"/>
              <a:sym typeface="Arial Narrow"/>
            </a:endParaRPr>
          </a:p>
          <a:p>
            <a:pPr marL="0" lvl="0" indent="0">
              <a:lnSpc>
                <a:spcPct val="90000"/>
              </a:lnSpc>
              <a:spcBef>
                <a:spcPts val="500"/>
              </a:spcBef>
              <a:buNone/>
              <a:defRPr sz="1800"/>
            </a:pPr>
            <a:endParaRPr lang="en-US" sz="2400" dirty="0" smtClean="0">
              <a:latin typeface="Arial Narrow" panose="020B0606020202030204" pitchFamily="34" charset="0"/>
              <a:ea typeface="Arial Narrow"/>
              <a:cs typeface="Arial Narrow"/>
              <a:sym typeface="Arial Narrow"/>
            </a:endParaRPr>
          </a:p>
          <a:p>
            <a:pPr marL="342899" lvl="0" indent="-342899">
              <a:lnSpc>
                <a:spcPct val="90000"/>
              </a:lnSpc>
              <a:spcBef>
                <a:spcPts val="500"/>
              </a:spcBef>
              <a:defRPr sz="1800"/>
            </a:pPr>
            <a:endParaRPr lang="en-US" sz="2400" dirty="0" smtClean="0">
              <a:latin typeface="Arial Narrow" panose="020B0606020202030204" pitchFamily="34" charset="0"/>
              <a:ea typeface="Arial Narrow"/>
              <a:cs typeface="Arial Narrow"/>
              <a:sym typeface="Arial Narrow"/>
            </a:endParaRPr>
          </a:p>
          <a:p>
            <a:pPr marL="342899" lvl="0" indent="-342899">
              <a:lnSpc>
                <a:spcPct val="90000"/>
              </a:lnSpc>
              <a:spcBef>
                <a:spcPts val="500"/>
              </a:spcBef>
              <a:defRPr sz="1800"/>
            </a:pPr>
            <a:endParaRPr lang="en-US" sz="2400" dirty="0" smtClean="0">
              <a:latin typeface="Arial Narrow" panose="020B0606020202030204" pitchFamily="34" charset="0"/>
              <a:ea typeface="Arial Narrow"/>
              <a:cs typeface="Arial Narrow"/>
              <a:sym typeface="Arial Narrow"/>
            </a:endParaRPr>
          </a:p>
          <a:p>
            <a:pPr marL="342899" lvl="0" indent="-342899">
              <a:lnSpc>
                <a:spcPct val="90000"/>
              </a:lnSpc>
              <a:spcBef>
                <a:spcPts val="500"/>
              </a:spcBef>
              <a:defRPr sz="1800"/>
            </a:pPr>
            <a:endParaRPr lang="en-US" sz="2400" dirty="0" smtClean="0">
              <a:latin typeface="Arial Narrow" panose="020B0606020202030204" pitchFamily="34" charset="0"/>
              <a:ea typeface="Arial Narrow"/>
              <a:cs typeface="Arial Narrow"/>
              <a:sym typeface="Arial Narrow"/>
            </a:endParaRPr>
          </a:p>
          <a:p>
            <a:pPr marL="342899" lvl="0" indent="-342899">
              <a:lnSpc>
                <a:spcPct val="90000"/>
              </a:lnSpc>
              <a:spcBef>
                <a:spcPts val="500"/>
              </a:spcBef>
              <a:defRPr sz="1800"/>
            </a:pPr>
            <a:endParaRPr sz="2400" dirty="0">
              <a:latin typeface="Arial Narrow" panose="020B0606020202030204" pitchFamily="34" charset="0"/>
              <a:ea typeface="Arial Narrow"/>
              <a:cs typeface="Arial Narrow"/>
              <a:sym typeface="Arial Narro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1251575"/>
            <a:ext cx="8229600" cy="873126"/>
          </a:xfrm>
        </p:spPr>
        <p:txBody>
          <a:bodyPr/>
          <a:lstStyle/>
          <a:p>
            <a:r>
              <a:rPr lang="en-US" sz="3000" b="1" dirty="0" smtClean="0">
                <a:latin typeface="Arial Narrow" panose="020B0606020202030204" pitchFamily="34" charset="0"/>
              </a:rPr>
              <a:t>How do you tell people what you are about?</a:t>
            </a:r>
            <a:endParaRPr lang="en-CA" sz="3000" b="1" dirty="0"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8620" y="5026308"/>
            <a:ext cx="5164739" cy="13234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 panose="020B0606020202030204" pitchFamily="34" charset="0"/>
                <a:sym typeface="Helvetica Neue"/>
              </a:rPr>
              <a:t>Resources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000" dirty="0" smtClean="0">
                <a:solidFill>
                  <a:srgbClr val="000000"/>
                </a:solidFill>
                <a:latin typeface="Arial Narrow" panose="020B0606020202030204" pitchFamily="34" charset="0"/>
                <a:hlinkClick r:id="rId3"/>
              </a:rPr>
              <a:t>Writing a Mission Statement</a:t>
            </a:r>
            <a:endParaRPr lang="en-US" sz="20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000" baseline="0" dirty="0" smtClean="0">
                <a:solidFill>
                  <a:srgbClr val="000000"/>
                </a:solidFill>
                <a:latin typeface="Arial Narrow" panose="020B0606020202030204" pitchFamily="34" charset="0"/>
                <a:hlinkClick r:id="rId4"/>
              </a:rPr>
              <a:t>Example Mission &amp; Values of the Club</a:t>
            </a:r>
            <a:endParaRPr lang="en-US" sz="2000" baseline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indent="-285750" algn="l" rtl="0" latinLnBrk="1" hangingPunct="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Arial Narrow" panose="020B0606020202030204" pitchFamily="34" charset="0"/>
                <a:hlinkClick r:id="rId5"/>
              </a:rPr>
              <a:t>Mission &amp; Vision </a:t>
            </a:r>
            <a:r>
              <a:rPr lang="en-US" sz="2000" dirty="0" smtClean="0">
                <a:solidFill>
                  <a:srgbClr val="000000"/>
                </a:solidFill>
                <a:latin typeface="Arial Narrow" panose="020B0606020202030204" pitchFamily="34" charset="0"/>
                <a:hlinkClick r:id="rId5"/>
              </a:rPr>
              <a:t>Template</a:t>
            </a:r>
            <a:endParaRPr lang="en-US" sz="20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1951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Club Excellence Mission statement check list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440532"/>
              </p:ext>
            </p:extLst>
          </p:nvPr>
        </p:nvGraphicFramePr>
        <p:xfrm>
          <a:off x="3240495" y="2988998"/>
          <a:ext cx="4503329" cy="352610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79686"/>
                <a:gridCol w="523643"/>
              </a:tblGrid>
              <a:tr h="3127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Does it begin with a verb?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7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Is it clear and simple?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69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Does it describe for “what”, “for whom”, “how”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7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Is it realistic?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69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Does it describe the uniqueness of the organization?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69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Does it embrace all members of the organization?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69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Does it provide options for growth and development?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69913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8742"/>
            <a:ext cx="9204664" cy="732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46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472" y="-282220"/>
            <a:ext cx="11058891" cy="714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4957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024" y="4572000"/>
            <a:ext cx="4267512" cy="216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Arial Narrow" panose="020B0606020202030204" pitchFamily="34" charset="0"/>
              </a:rPr>
              <a:t>Thank You</a:t>
            </a:r>
            <a:endParaRPr lang="en-US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200" y="2362200"/>
            <a:ext cx="833636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This concludes Segment </a:t>
            </a:r>
            <a:r>
              <a:rPr lang="en-US" sz="2400" dirty="0">
                <a:latin typeface="Arial Narrow" panose="020B0606020202030204" pitchFamily="34" charset="0"/>
              </a:rPr>
              <a:t>1 of </a:t>
            </a:r>
            <a:r>
              <a:rPr lang="en-US" sz="2400" i="1" dirty="0" smtClean="0">
                <a:latin typeface="Arial Narrow" panose="020B0606020202030204" pitchFamily="34" charset="0"/>
              </a:rPr>
              <a:t>Governance: Building Your Best Board</a:t>
            </a:r>
            <a:r>
              <a:rPr lang="en-US" sz="2400" dirty="0" smtClean="0">
                <a:latin typeface="Arial Narrow" panose="020B0606020202030204" pitchFamily="34" charset="0"/>
              </a:rPr>
              <a:t>, continue learning by watching:</a:t>
            </a:r>
          </a:p>
          <a:p>
            <a:pPr lvl="0"/>
            <a:r>
              <a:rPr lang="en-US" sz="2400" dirty="0">
                <a:latin typeface="Arial Narrow" panose="020B0606020202030204" pitchFamily="34" charset="0"/>
              </a:rPr>
              <a:t>Segment 2 on </a:t>
            </a:r>
            <a:r>
              <a:rPr lang="en-CA" sz="2400" dirty="0">
                <a:latin typeface="Arial Narrow" panose="020B0606020202030204" pitchFamily="34" charset="0"/>
              </a:rPr>
              <a:t>Board composition</a:t>
            </a:r>
            <a:endParaRPr lang="en-US" sz="2400" dirty="0">
              <a:latin typeface="Arial Narrow" panose="020B0606020202030204" pitchFamily="34" charset="0"/>
            </a:endParaRPr>
          </a:p>
          <a:p>
            <a:pPr lvl="0"/>
            <a:r>
              <a:rPr lang="en-US" sz="2400" dirty="0">
                <a:latin typeface="Arial Narrow" panose="020B0606020202030204" pitchFamily="34" charset="0"/>
              </a:rPr>
              <a:t>Segment 3 on </a:t>
            </a:r>
            <a:r>
              <a:rPr lang="en-CA" sz="2400" dirty="0">
                <a:latin typeface="Arial Narrow" panose="020B0606020202030204" pitchFamily="34" charset="0"/>
              </a:rPr>
              <a:t>Board recruitment</a:t>
            </a:r>
            <a:endParaRPr lang="en-US" sz="2400" dirty="0">
              <a:latin typeface="Arial Narrow" panose="020B0606020202030204" pitchFamily="34" charset="0"/>
            </a:endParaRPr>
          </a:p>
          <a:p>
            <a:pPr lvl="0"/>
            <a:r>
              <a:rPr lang="en-US" sz="2400" dirty="0">
                <a:latin typeface="Arial Narrow" panose="020B0606020202030204" pitchFamily="34" charset="0"/>
              </a:rPr>
              <a:t>Segment 4 on</a:t>
            </a:r>
            <a:r>
              <a:rPr lang="en-CA" sz="2400" dirty="0">
                <a:latin typeface="Arial Narrow" panose="020B0606020202030204" pitchFamily="34" charset="0"/>
              </a:rPr>
              <a:t>Terms of Reference and Policies</a:t>
            </a:r>
            <a:endParaRPr lang="en-US" sz="2400" dirty="0">
              <a:latin typeface="Arial Narrow" panose="020B0606020202030204" pitchFamily="34" charset="0"/>
            </a:endParaRPr>
          </a:p>
          <a:p>
            <a:pPr lvl="0"/>
            <a:r>
              <a:rPr lang="en-CA" sz="2400" dirty="0">
                <a:latin typeface="Arial Narrow" panose="020B0606020202030204" pitchFamily="34" charset="0"/>
              </a:rPr>
              <a:t>Segment 5 on Feedback and moving forward</a:t>
            </a:r>
            <a:endParaRPr lang="en-US" sz="2400" dirty="0">
              <a:latin typeface="Arial Narrow" panose="020B0606020202030204" pitchFamily="34" charset="0"/>
            </a:endParaRPr>
          </a:p>
          <a:p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97689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3377" y="887891"/>
            <a:ext cx="3657600" cy="553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i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yriad Pro" pitchFamily="34" charset="0"/>
                <a:sym typeface="Helvetica Neue"/>
              </a:rPr>
              <a:t>Segment  2 of 5</a:t>
            </a:r>
            <a:endParaRPr kumimoji="0" lang="en-US" sz="3000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Myriad Pro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0547390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330200" y="1441575"/>
            <a:ext cx="8229600" cy="873126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/>
            </a:pPr>
            <a:r>
              <a:rPr lang="en-US" sz="3300" b="1" dirty="0" smtClean="0">
                <a:latin typeface="Arial Narrow" panose="020B0606020202030204" pitchFamily="34" charset="0"/>
              </a:rPr>
              <a:t>Board Composition</a:t>
            </a:r>
            <a:r>
              <a:rPr lang="en-US" sz="3200" b="1" dirty="0" smtClean="0">
                <a:latin typeface="Arial Narrow" panose="020B0606020202030204" pitchFamily="34" charset="0"/>
              </a:rPr>
              <a:t/>
            </a:r>
            <a:br>
              <a:rPr lang="en-US" sz="3200" b="1" dirty="0" smtClean="0">
                <a:latin typeface="Arial Narrow" panose="020B0606020202030204" pitchFamily="34" charset="0"/>
              </a:rPr>
            </a:br>
            <a:endParaRPr sz="2700" b="1" dirty="0">
              <a:latin typeface="Arial Narrow" panose="020B060602020203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19980" y="1985864"/>
            <a:ext cx="6268033" cy="823924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b="1" dirty="0">
                <a:latin typeface="Arial Narrow" panose="020B0606020202030204" pitchFamily="34" charset="0"/>
              </a:rPr>
              <a:t>Who </a:t>
            </a:r>
            <a:r>
              <a:rPr lang="en-US" sz="3000" b="1" dirty="0" smtClean="0">
                <a:latin typeface="Arial Narrow" panose="020B0606020202030204" pitchFamily="34" charset="0"/>
              </a:rPr>
              <a:t>should </a:t>
            </a:r>
            <a:r>
              <a:rPr lang="en-US" sz="3000" b="1" dirty="0">
                <a:latin typeface="Arial Narrow" panose="020B0606020202030204" pitchFamily="34" charset="0"/>
              </a:rPr>
              <a:t>you have on your </a:t>
            </a:r>
            <a:r>
              <a:rPr lang="en-US" sz="3000" b="1" dirty="0" smtClean="0">
                <a:latin typeface="Arial Narrow" panose="020B0606020202030204" pitchFamily="34" charset="0"/>
              </a:rPr>
              <a:t>Board?</a:t>
            </a:r>
            <a:endParaRPr lang="en-CA" sz="3000" b="1" dirty="0">
              <a:latin typeface="Arial Narrow" panose="020B0606020202030204" pitchFamily="34" charset="0"/>
            </a:endParaRPr>
          </a:p>
        </p:txBody>
      </p:sp>
      <p:pic>
        <p:nvPicPr>
          <p:cNvPr id="6" name="Picture 2" descr="P:\Communication\Webinars\Ottawa Sport Council\Fall 2016\Governance\best peo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568" y="3328652"/>
            <a:ext cx="4493404" cy="299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6052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944" y="2176999"/>
            <a:ext cx="6943199" cy="3352943"/>
          </a:xfrm>
        </p:spPr>
        <p:txBody>
          <a:bodyPr/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Stewardship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Standard of care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rial Narrow" panose="020B0606020202030204" pitchFamily="34" charset="0"/>
              </a:rPr>
              <a:t>Fiduciary duty (act honestly and in good faith in best interests of the organization)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rial Narrow" panose="020B0606020202030204" pitchFamily="34" charset="0"/>
              </a:rPr>
              <a:t>Duty of care (exercise care and diligence)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rial Narrow" panose="020B0606020202030204" pitchFamily="34" charset="0"/>
              </a:rPr>
              <a:t>Business judgement (diligent decision-making process in best interests of the organization)</a:t>
            </a:r>
            <a:endParaRPr lang="en-CA" sz="2400" dirty="0">
              <a:latin typeface="Arial Narrow" panose="020B0606020202030204" pitchFamily="34" charset="0"/>
            </a:endParaRPr>
          </a:p>
        </p:txBody>
      </p:sp>
      <p:sp>
        <p:nvSpPr>
          <p:cNvPr id="4" name="Shape 92"/>
          <p:cNvSpPr>
            <a:spLocks noGrp="1"/>
          </p:cNvSpPr>
          <p:nvPr>
            <p:ph type="title"/>
          </p:nvPr>
        </p:nvSpPr>
        <p:spPr>
          <a:xfrm>
            <a:off x="330200" y="1489075"/>
            <a:ext cx="8229600" cy="5356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>
              <a:defRPr sz="1800"/>
            </a:pPr>
            <a:r>
              <a:rPr lang="en-US" sz="3000" b="1" dirty="0" smtClean="0">
                <a:latin typeface="Arial Narrow" panose="020B0606020202030204" pitchFamily="34" charset="0"/>
              </a:rPr>
              <a:t>Reflecting on the role of the Board </a:t>
            </a:r>
            <a:r>
              <a:rPr lang="en-US" sz="3000" b="1" dirty="0">
                <a:latin typeface="Arial Narrow" panose="020B0606020202030204" pitchFamily="34" charset="0"/>
              </a:rPr>
              <a:t/>
            </a:r>
            <a:br>
              <a:rPr lang="en-US" sz="3000" b="1" dirty="0">
                <a:latin typeface="Arial Narrow" panose="020B0606020202030204" pitchFamily="34" charset="0"/>
              </a:rPr>
            </a:br>
            <a:r>
              <a:rPr lang="en-US" sz="3000" b="1" dirty="0" smtClean="0"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atin typeface="Arial Narrow" panose="020B0606020202030204" pitchFamily="34" charset="0"/>
              </a:rPr>
            </a:br>
            <a:endParaRPr sz="3000" b="1" dirty="0">
              <a:latin typeface="Arial Narrow" panose="020B0606020202030204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295219" y="5231761"/>
            <a:ext cx="8336360" cy="2719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marL="342899" indent="-3428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SzPct val="100000"/>
              <a:buFont typeface="Arial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SzPct val="100000"/>
              <a:buFont typeface="Arial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SzPct val="100000"/>
              <a:buFont typeface="Arial"/>
              <a:buChar char="»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2514600" indent="-228600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6pPr>
            <a:lvl7pPr marL="2971800" indent="-228600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7pPr>
            <a:lvl8pPr marL="3428999" indent="-2285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8pPr>
            <a:lvl9pPr marL="3886199" indent="-2285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endParaRPr lang="en-CA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3582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944" y="2176999"/>
            <a:ext cx="7229856" cy="3352943"/>
          </a:xfrm>
        </p:spPr>
        <p:txBody>
          <a:bodyPr/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Current operations and plans for the future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Any complexities of your funding sources and/or operations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Risk profile (is funding secured? is sport higher risk?)</a:t>
            </a:r>
          </a:p>
          <a:p>
            <a:endParaRPr lang="en-CA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CA" sz="2800" dirty="0" smtClean="0">
                <a:latin typeface="Arial Narrow" panose="020B0606020202030204" pitchFamily="34" charset="0"/>
              </a:rPr>
              <a:t>What are the keys to your success as an organization?</a:t>
            </a:r>
          </a:p>
          <a:p>
            <a:pPr marL="0" indent="0">
              <a:buNone/>
            </a:pPr>
            <a:endParaRPr lang="en-CA" sz="2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CA" sz="2800" dirty="0" smtClean="0">
                <a:latin typeface="Arial Narrow" panose="020B0606020202030204" pitchFamily="34" charset="0"/>
              </a:rPr>
              <a:t>Is your board built to support these elements?</a:t>
            </a:r>
          </a:p>
        </p:txBody>
      </p:sp>
      <p:sp>
        <p:nvSpPr>
          <p:cNvPr id="4" name="Shape 92"/>
          <p:cNvSpPr>
            <a:spLocks noGrp="1"/>
          </p:cNvSpPr>
          <p:nvPr>
            <p:ph type="title"/>
          </p:nvPr>
        </p:nvSpPr>
        <p:spPr>
          <a:xfrm>
            <a:off x="330200" y="1489075"/>
            <a:ext cx="8229600" cy="5356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>
              <a:defRPr sz="1800"/>
            </a:pPr>
            <a:r>
              <a:rPr lang="en-US" sz="3000" b="1" dirty="0" smtClean="0">
                <a:latin typeface="Arial Narrow" panose="020B0606020202030204" pitchFamily="34" charset="0"/>
              </a:rPr>
              <a:t>Unique elements of your organization to consider</a:t>
            </a:r>
            <a:r>
              <a:rPr lang="en-US" sz="3000" b="1" dirty="0">
                <a:latin typeface="Arial Narrow" panose="020B0606020202030204" pitchFamily="34" charset="0"/>
              </a:rPr>
              <a:t/>
            </a:r>
            <a:br>
              <a:rPr lang="en-US" sz="3000" b="1" dirty="0">
                <a:latin typeface="Arial Narrow" panose="020B0606020202030204" pitchFamily="34" charset="0"/>
              </a:rPr>
            </a:br>
            <a:r>
              <a:rPr lang="en-US" sz="3000" b="1" dirty="0" smtClean="0"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atin typeface="Arial Narrow" panose="020B0606020202030204" pitchFamily="34" charset="0"/>
              </a:rPr>
            </a:br>
            <a:endParaRPr sz="3000" b="1" dirty="0">
              <a:latin typeface="Arial Narrow" panose="020B0606020202030204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295219" y="5231761"/>
            <a:ext cx="8336360" cy="2719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marL="342899" indent="-3428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SzPct val="100000"/>
              <a:buFont typeface="Arial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SzPct val="100000"/>
              <a:buFont typeface="Arial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SzPct val="100000"/>
              <a:buFont typeface="Arial"/>
              <a:buChar char="»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2514600" indent="-228600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6pPr>
            <a:lvl7pPr marL="2971800" indent="-228600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7pPr>
            <a:lvl8pPr marL="3428999" indent="-2285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8pPr>
            <a:lvl9pPr marL="3886199" indent="-2285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endParaRPr lang="en-CA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5630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>
              <a:defRPr sz="1800"/>
            </a:pPr>
            <a:r>
              <a:rPr lang="en-US" sz="3000" b="1" dirty="0">
                <a:latin typeface="Arial Narrow" panose="020B0606020202030204" pitchFamily="34" charset="0"/>
              </a:rPr>
              <a:t>What skills do you </a:t>
            </a:r>
            <a:r>
              <a:rPr lang="en-US" sz="3000" b="1" dirty="0" smtClean="0">
                <a:latin typeface="Arial Narrow" panose="020B0606020202030204" pitchFamily="34" charset="0"/>
              </a:rPr>
              <a:t>need?</a:t>
            </a:r>
            <a:r>
              <a:rPr lang="en-US" sz="3000" b="1" dirty="0">
                <a:latin typeface="Arial Narrow" panose="020B0606020202030204" pitchFamily="34" charset="0"/>
              </a:rPr>
              <a:t/>
            </a:r>
            <a:br>
              <a:rPr lang="en-US" sz="3000" b="1" dirty="0">
                <a:latin typeface="Arial Narrow" panose="020B0606020202030204" pitchFamily="34" charset="0"/>
              </a:rPr>
            </a:br>
            <a:r>
              <a:rPr lang="en-US" sz="3000" b="1" dirty="0" smtClean="0"/>
              <a:t/>
            </a:r>
            <a:br>
              <a:rPr lang="en-US" sz="3000" b="1" dirty="0" smtClean="0"/>
            </a:br>
            <a:endParaRPr sz="3000" b="1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807640" y="1834897"/>
            <a:ext cx="8336360" cy="3916680"/>
          </a:xfrm>
        </p:spPr>
        <p:txBody>
          <a:bodyPr numCol="2"/>
          <a:lstStyle/>
          <a:p>
            <a:pPr marL="0" indent="0">
              <a:buNone/>
            </a:pPr>
            <a:endParaRPr lang="en-US" sz="1000" dirty="0" smtClean="0">
              <a:latin typeface="Arial Narrow" panose="020B0606020202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Board experience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Finance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Legal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Industry knowledge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Governance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Grant writing / Fundraising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Marketing and/or </a:t>
            </a:r>
            <a:r>
              <a:rPr lang="en-US" sz="2400" dirty="0" smtClean="0">
                <a:latin typeface="Arial Narrow" panose="020B0606020202030204" pitchFamily="34" charset="0"/>
              </a:rPr>
              <a:t>Communications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Sport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Government Relations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Media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Revenue Generation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Risk Management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Strategic Planning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Technology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 smtClean="0">
              <a:latin typeface="Arial Narrow" panose="020B0606020202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CA" sz="24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0761" y="5766818"/>
            <a:ext cx="5857607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 Narrow" panose="020B0606020202030204" pitchFamily="34" charset="0"/>
                <a:sym typeface="Helvetica Neue"/>
              </a:rPr>
              <a:t>Resource</a:t>
            </a:r>
          </a:p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 Narrow" panose="020B0606020202030204" pitchFamily="34" charset="0"/>
                <a:sym typeface="Helvetica Neue"/>
                <a:hlinkClick r:id="rId2"/>
              </a:rPr>
              <a:t>Example</a:t>
            </a:r>
            <a:r>
              <a:rPr kumimoji="0" lang="en-US" sz="2000" b="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 Narrow" panose="020B0606020202030204" pitchFamily="34" charset="0"/>
                <a:sym typeface="Helvetica Neue"/>
                <a:hlinkClick r:id="rId2"/>
              </a:rPr>
              <a:t> Board Skills Matrix</a:t>
            </a:r>
            <a:endParaRPr kumimoji="0" lang="en-US" sz="2000" b="0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Arial Narrow" panose="020B0606020202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651717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304800" y="1248650"/>
            <a:ext cx="8229600" cy="881092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 algn="ctr">
              <a:defRPr sz="1800"/>
            </a:pPr>
            <a:r>
              <a:rPr lang="en-CA" sz="3200" b="1" dirty="0" smtClean="0"/>
              <a:t>Ottawa Sport Council Community </a:t>
            </a:r>
            <a:br>
              <a:rPr lang="en-CA" sz="3200" b="1" dirty="0" smtClean="0"/>
            </a:br>
            <a:r>
              <a:rPr lang="en-CA" sz="3200" b="1" dirty="0" smtClean="0"/>
              <a:t>Sport Education </a:t>
            </a:r>
            <a:endParaRPr sz="3200" b="1" dirty="0"/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304800" y="2129742"/>
            <a:ext cx="8534400" cy="55029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b="1" dirty="0" smtClean="0">
                <a:latin typeface="Arial Narrow" panose="020B0606020202030204" pitchFamily="34" charset="0"/>
              </a:rPr>
              <a:t>2015-</a:t>
            </a:r>
            <a:r>
              <a:rPr lang="en-US" sz="1800" dirty="0" smtClean="0">
                <a:latin typeface="Arial Narrow" panose="020B0606020202030204" pitchFamily="34" charset="0"/>
              </a:rPr>
              <a:t> 8 educational overview webinars including legal issues, event management, nutrition, sponsorship, Twitter, governance,  volunteers </a:t>
            </a:r>
          </a:p>
          <a:p>
            <a:pPr>
              <a:spcBef>
                <a:spcPts val="0"/>
              </a:spcBef>
            </a:pPr>
            <a:endParaRPr lang="en-US" sz="800" b="1" dirty="0" smtClean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b="1" dirty="0" smtClean="0">
                <a:latin typeface="Arial Narrow" panose="020B0606020202030204" pitchFamily="34" charset="0"/>
              </a:rPr>
              <a:t>Feedback</a:t>
            </a:r>
            <a:r>
              <a:rPr lang="en-US" sz="1800" dirty="0" smtClean="0">
                <a:latin typeface="Arial Narrow" panose="020B0606020202030204" pitchFamily="34" charset="0"/>
              </a:rPr>
              <a:t> 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latin typeface="Arial Narrow" panose="020B0606020202030204" pitchFamily="34" charset="0"/>
              </a:rPr>
              <a:t>requirement </a:t>
            </a:r>
            <a:r>
              <a:rPr lang="en-US" sz="1800" dirty="0">
                <a:latin typeface="Arial Narrow" panose="020B0606020202030204" pitchFamily="34" charset="0"/>
              </a:rPr>
              <a:t>for more comprehensive education </a:t>
            </a:r>
            <a:r>
              <a:rPr lang="en-US" sz="1800" dirty="0" smtClean="0">
                <a:latin typeface="Arial Narrow" panose="020B0606020202030204" pitchFamily="34" charset="0"/>
              </a:rPr>
              <a:t>- accessible</a:t>
            </a:r>
            <a:r>
              <a:rPr lang="en-US" sz="1800" dirty="0">
                <a:latin typeface="Arial Narrow" panose="020B0606020202030204" pitchFamily="34" charset="0"/>
              </a:rPr>
              <a:t>, on-demand format. 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800" dirty="0" smtClean="0">
                <a:latin typeface="Arial Narrow" panose="020B0606020202030204" pitchFamily="34" charset="0"/>
              </a:rPr>
              <a:t>Education regarding sport </a:t>
            </a:r>
            <a:r>
              <a:rPr lang="en-US" sz="1800" dirty="0">
                <a:latin typeface="Arial Narrow" panose="020B0606020202030204" pitchFamily="34" charset="0"/>
              </a:rPr>
              <a:t>management topics </a:t>
            </a:r>
            <a:r>
              <a:rPr lang="en-US" sz="1800" dirty="0" smtClean="0">
                <a:latin typeface="Arial Narrow" panose="020B0606020202030204" pitchFamily="34" charset="0"/>
              </a:rPr>
              <a:t>- social </a:t>
            </a:r>
            <a:r>
              <a:rPr lang="en-US" sz="1800" dirty="0">
                <a:latin typeface="Arial Narrow" panose="020B0606020202030204" pitchFamily="34" charset="0"/>
              </a:rPr>
              <a:t>media marketing, </a:t>
            </a:r>
            <a:r>
              <a:rPr lang="en-US" sz="1800" dirty="0" smtClean="0">
                <a:latin typeface="Arial Narrow" panose="020B0606020202030204" pitchFamily="34" charset="0"/>
              </a:rPr>
              <a:t>governance,  </a:t>
            </a:r>
            <a:r>
              <a:rPr lang="en-US" sz="1800" dirty="0">
                <a:latin typeface="Arial Narrow" panose="020B0606020202030204" pitchFamily="34" charset="0"/>
              </a:rPr>
              <a:t>volunteer management.  </a:t>
            </a:r>
          </a:p>
          <a:p>
            <a:pPr>
              <a:spcBef>
                <a:spcPts val="0"/>
              </a:spcBef>
            </a:pPr>
            <a:endParaRPr lang="en-US" sz="800" b="1" dirty="0" smtClean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b="1" dirty="0" smtClean="0">
                <a:latin typeface="Arial Narrow" panose="020B0606020202030204" pitchFamily="34" charset="0"/>
              </a:rPr>
              <a:t>Deliverable </a:t>
            </a:r>
            <a:endParaRPr lang="en-US" sz="1800" dirty="0">
              <a:latin typeface="Arial Narrow" panose="020B0606020202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800" dirty="0" smtClean="0">
                <a:latin typeface="Arial Narrow" panose="020B0606020202030204" pitchFamily="34" charset="0"/>
              </a:rPr>
              <a:t>development of comprehensive </a:t>
            </a:r>
            <a:r>
              <a:rPr lang="en-US" sz="1800">
                <a:latin typeface="Arial Narrow" panose="020B0606020202030204" pitchFamily="34" charset="0"/>
              </a:rPr>
              <a:t>on-line </a:t>
            </a:r>
            <a:r>
              <a:rPr lang="en-US" sz="1800" smtClean="0">
                <a:latin typeface="Arial Narrow" panose="020B0606020202030204" pitchFamily="34" charset="0"/>
              </a:rPr>
              <a:t>modules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Arial Narrow" panose="020B0606020202030204" pitchFamily="34" charset="0"/>
              </a:rPr>
              <a:t>courses developed to help community sport organizations to understand ‘Club Excellence’ standards - the only national multi-sport certification program for club level sport organizations </a:t>
            </a:r>
            <a:r>
              <a:rPr lang="en-US" sz="1800" dirty="0" smtClean="0">
                <a:latin typeface="Arial Narrow" panose="020B0606020202030204" pitchFamily="34" charset="0"/>
              </a:rPr>
              <a:t>(www.clubexcellence.com)</a:t>
            </a:r>
          </a:p>
          <a:p>
            <a:pPr lvl="1">
              <a:spcBef>
                <a:spcPts val="0"/>
              </a:spcBef>
            </a:pPr>
            <a:r>
              <a:rPr lang="en-CA" sz="1800" dirty="0" smtClean="0">
                <a:latin typeface="Arial Narrow" panose="020B0606020202030204" pitchFamily="34" charset="0"/>
              </a:rPr>
              <a:t>Courses – delivered in segments, available on demand</a:t>
            </a:r>
          </a:p>
          <a:p>
            <a:pPr>
              <a:spcBef>
                <a:spcPts val="0"/>
              </a:spcBef>
            </a:pPr>
            <a:endParaRPr lang="en-CA" sz="800" dirty="0" smtClean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</a:pPr>
            <a:r>
              <a:rPr lang="en-CA" sz="1800" b="1" dirty="0" smtClean="0">
                <a:latin typeface="Arial Narrow" panose="020B0606020202030204" pitchFamily="34" charset="0"/>
              </a:rPr>
              <a:t>Thanks to Ontario Trillium Foundation  </a:t>
            </a:r>
            <a:endParaRPr lang="en-US" sz="1800" b="1" dirty="0">
              <a:latin typeface="Arial Narrow" panose="020B0606020202030204" pitchFamily="34" charset="0"/>
            </a:endParaRPr>
          </a:p>
          <a:p>
            <a:pPr marL="548638" lvl="0" indent="-548638">
              <a:spcBef>
                <a:spcPts val="500"/>
              </a:spcBef>
              <a:defRPr sz="1800"/>
            </a:pPr>
            <a:endParaRPr sz="1800" dirty="0">
              <a:latin typeface="Arial Narrow" panose="020B0606020202030204" pitchFamily="34" charset="0"/>
              <a:ea typeface="Arial Narrow"/>
              <a:cs typeface="Arial Narrow"/>
              <a:sym typeface="Arial Narrow"/>
            </a:endParaRP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xfrm>
            <a:off x="6769100" y="6518592"/>
            <a:ext cx="2133600" cy="2692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defTabSz="425195">
              <a:defRPr sz="1116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1116" dirty="0">
              <a:solidFill>
                <a:srgbClr val="898989"/>
              </a:solidFill>
            </a:endParaRPr>
          </a:p>
        </p:txBody>
      </p:sp>
      <p:pic>
        <p:nvPicPr>
          <p:cNvPr id="11" name="Picture 10" descr="C:\Users\MORRIS\AppData\Local\Microsoft\Windows\INetCache\Content.Word\OTFHORIZwhiteonblac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790" y="5484231"/>
            <a:ext cx="2454910" cy="113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33324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2"/>
          <p:cNvSpPr>
            <a:spLocks noGrp="1"/>
          </p:cNvSpPr>
          <p:nvPr>
            <p:ph type="title"/>
          </p:nvPr>
        </p:nvSpPr>
        <p:spPr>
          <a:xfrm>
            <a:off x="330200" y="1230280"/>
            <a:ext cx="8229600" cy="87312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>
              <a:defRPr sz="1800"/>
            </a:pPr>
            <a:r>
              <a:rPr lang="en-US" sz="3000" b="1" dirty="0" smtClean="0">
                <a:latin typeface="Arial Narrow" panose="020B0606020202030204" pitchFamily="34" charset="0"/>
              </a:rPr>
              <a:t>How Operational is your Board?</a:t>
            </a:r>
            <a:r>
              <a:rPr lang="en-US" sz="3000" b="1" dirty="0">
                <a:latin typeface="Arial Narrow" panose="020B0606020202030204" pitchFamily="34" charset="0"/>
              </a:rPr>
              <a:t/>
            </a:r>
            <a:br>
              <a:rPr lang="en-US" sz="3000" b="1" dirty="0">
                <a:latin typeface="Arial Narrow" panose="020B0606020202030204" pitchFamily="34" charset="0"/>
              </a:rPr>
            </a:br>
            <a:r>
              <a:rPr lang="en-US" sz="3000" b="1" dirty="0" smtClean="0"/>
              <a:t/>
            </a:r>
            <a:br>
              <a:rPr lang="en-US" sz="3000" b="1" dirty="0" smtClean="0"/>
            </a:br>
            <a:endParaRPr sz="3000" b="1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807640" y="1528483"/>
            <a:ext cx="8336360" cy="1920239"/>
          </a:xfrm>
        </p:spPr>
        <p:txBody>
          <a:bodyPr numCol="1"/>
          <a:lstStyle/>
          <a:p>
            <a:pPr marL="0" indent="0">
              <a:buNone/>
            </a:pPr>
            <a:endParaRPr lang="en-US" sz="1000" dirty="0" smtClean="0">
              <a:latin typeface="Arial Narrow" panose="020B0606020202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Do you have staff resources?  Volunteer resources?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Is there a CEO in place?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Is the board managing or operationally running the organization?</a:t>
            </a:r>
          </a:p>
          <a:p>
            <a:pPr marL="3767138" indent="0">
              <a:buNone/>
            </a:pPr>
            <a:endParaRPr lang="en-CA" sz="2400" b="1" dirty="0">
              <a:latin typeface="Arial Narrow" panose="020B0606020202030204" pitchFamily="34" charset="0"/>
            </a:endParaRPr>
          </a:p>
        </p:txBody>
      </p:sp>
      <p:sp>
        <p:nvSpPr>
          <p:cNvPr id="28" name="Rectangle 3"/>
          <p:cNvSpPr>
            <a:spLocks noChangeAspect="1" noChangeArrowheads="1"/>
          </p:cNvSpPr>
          <p:nvPr/>
        </p:nvSpPr>
        <p:spPr bwMode="auto">
          <a:xfrm>
            <a:off x="2648964" y="4046002"/>
            <a:ext cx="3514725" cy="321469"/>
          </a:xfrm>
          <a:prstGeom prst="rect">
            <a:avLst/>
          </a:prstGeom>
          <a:solidFill>
            <a:srgbClr val="33CC33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 algn="l"/>
            <a:r>
              <a:rPr lang="en-US" dirty="0" smtClean="0"/>
              <a:t>Governance</a:t>
            </a:r>
            <a:endParaRPr lang="en-US" dirty="0"/>
          </a:p>
        </p:txBody>
      </p:sp>
      <p:sp>
        <p:nvSpPr>
          <p:cNvPr id="29" name="Rectangle 4"/>
          <p:cNvSpPr>
            <a:spLocks noChangeAspect="1" noChangeArrowheads="1"/>
          </p:cNvSpPr>
          <p:nvPr/>
        </p:nvSpPr>
        <p:spPr bwMode="auto">
          <a:xfrm>
            <a:off x="2646564" y="4928303"/>
            <a:ext cx="3514725" cy="321469"/>
          </a:xfrm>
          <a:prstGeom prst="rect">
            <a:avLst/>
          </a:prstGeom>
          <a:solidFill>
            <a:srgbClr val="33CC33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 algn="l"/>
            <a:r>
              <a:rPr lang="en-US" dirty="0">
                <a:solidFill>
                  <a:schemeClr val="tx1"/>
                </a:solidFill>
              </a:rPr>
              <a:t>Management</a:t>
            </a:r>
          </a:p>
        </p:txBody>
      </p:sp>
      <p:sp>
        <p:nvSpPr>
          <p:cNvPr id="30" name="Rectangle 5"/>
          <p:cNvSpPr>
            <a:spLocks noChangeAspect="1" noChangeArrowheads="1"/>
          </p:cNvSpPr>
          <p:nvPr/>
        </p:nvSpPr>
        <p:spPr bwMode="auto">
          <a:xfrm>
            <a:off x="2646564" y="5747122"/>
            <a:ext cx="3514725" cy="321469"/>
          </a:xfrm>
          <a:prstGeom prst="rect">
            <a:avLst/>
          </a:prstGeom>
          <a:solidFill>
            <a:srgbClr val="33CC33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 algn="l"/>
            <a:r>
              <a:rPr lang="en-US" dirty="0">
                <a:solidFill>
                  <a:schemeClr val="tx1"/>
                </a:solidFill>
              </a:rPr>
              <a:t>Operations</a:t>
            </a:r>
          </a:p>
        </p:txBody>
      </p:sp>
      <p:sp>
        <p:nvSpPr>
          <p:cNvPr id="31" name="Rectangle 7"/>
          <p:cNvSpPr>
            <a:spLocks noChangeAspect="1" noChangeArrowheads="1"/>
          </p:cNvSpPr>
          <p:nvPr/>
        </p:nvSpPr>
        <p:spPr bwMode="auto">
          <a:xfrm>
            <a:off x="2646564" y="4492698"/>
            <a:ext cx="380405" cy="96441"/>
          </a:xfrm>
          <a:prstGeom prst="rect">
            <a:avLst/>
          </a:prstGeom>
          <a:solidFill>
            <a:srgbClr val="3333CC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 algn="l"/>
            <a:endParaRPr lang="en-US" sz="32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2" name="Rectangle 8"/>
          <p:cNvSpPr>
            <a:spLocks noChangeAspect="1" noChangeArrowheads="1"/>
          </p:cNvSpPr>
          <p:nvPr/>
        </p:nvSpPr>
        <p:spPr bwMode="auto">
          <a:xfrm>
            <a:off x="2646563" y="5373063"/>
            <a:ext cx="2044898" cy="96441"/>
          </a:xfrm>
          <a:prstGeom prst="rect">
            <a:avLst/>
          </a:prstGeom>
          <a:solidFill>
            <a:srgbClr val="3333CC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 algn="l"/>
            <a:endParaRPr lang="en-US" sz="32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" name="Rectangle 9"/>
          <p:cNvSpPr>
            <a:spLocks noChangeAspect="1" noChangeArrowheads="1"/>
          </p:cNvSpPr>
          <p:nvPr/>
        </p:nvSpPr>
        <p:spPr bwMode="auto">
          <a:xfrm>
            <a:off x="2646564" y="6173842"/>
            <a:ext cx="3075385" cy="96441"/>
          </a:xfrm>
          <a:prstGeom prst="rect">
            <a:avLst/>
          </a:prstGeom>
          <a:solidFill>
            <a:srgbClr val="3333CC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 algn="l"/>
            <a:endParaRPr lang="en-US" sz="32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" name="Rectangle 10"/>
          <p:cNvSpPr>
            <a:spLocks noChangeAspect="1" noChangeArrowheads="1"/>
          </p:cNvSpPr>
          <p:nvPr/>
        </p:nvSpPr>
        <p:spPr bwMode="auto">
          <a:xfrm>
            <a:off x="3078482" y="4498192"/>
            <a:ext cx="3085207" cy="96441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 algn="l"/>
            <a:endParaRPr lang="en-US" sz="3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" name="Rectangle 11"/>
          <p:cNvSpPr>
            <a:spLocks noChangeAspect="1" noChangeArrowheads="1"/>
          </p:cNvSpPr>
          <p:nvPr/>
        </p:nvSpPr>
        <p:spPr bwMode="auto">
          <a:xfrm>
            <a:off x="4721109" y="5373063"/>
            <a:ext cx="1440180" cy="96441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 algn="l"/>
            <a:endParaRPr lang="en-US" sz="3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" name="Rectangle 12"/>
          <p:cNvSpPr>
            <a:spLocks noChangeAspect="1" noChangeArrowheads="1"/>
          </p:cNvSpPr>
          <p:nvPr/>
        </p:nvSpPr>
        <p:spPr bwMode="auto">
          <a:xfrm>
            <a:off x="5785077" y="6173842"/>
            <a:ext cx="370582" cy="96441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 algn="l"/>
            <a:endParaRPr lang="en-US" sz="3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" name="Rectangle 15"/>
          <p:cNvSpPr>
            <a:spLocks noChangeAspect="1" noChangeArrowheads="1"/>
          </p:cNvSpPr>
          <p:nvPr/>
        </p:nvSpPr>
        <p:spPr bwMode="auto">
          <a:xfrm rot="10800000">
            <a:off x="1746845" y="3699148"/>
            <a:ext cx="539353" cy="2950466"/>
          </a:xfrm>
          <a:prstGeom prst="rect">
            <a:avLst/>
          </a:prstGeom>
          <a:solidFill>
            <a:srgbClr val="3333CC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eaVert"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Administrative /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Management Boards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8" name="Rectangle 16"/>
          <p:cNvSpPr>
            <a:spLocks noChangeAspect="1" noChangeArrowheads="1"/>
          </p:cNvSpPr>
          <p:nvPr/>
        </p:nvSpPr>
        <p:spPr bwMode="auto">
          <a:xfrm rot="10800000">
            <a:off x="6474437" y="3737963"/>
            <a:ext cx="539353" cy="295046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eaVert"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Policy and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Policy </a:t>
            </a:r>
            <a:r>
              <a:rPr lang="en-US" b="1" dirty="0">
                <a:solidFill>
                  <a:schemeClr val="bg1"/>
                </a:solidFill>
              </a:rPr>
              <a:t>Governance Board</a:t>
            </a:r>
          </a:p>
        </p:txBody>
      </p:sp>
    </p:spTree>
    <p:extLst>
      <p:ext uri="{BB962C8B-B14F-4D97-AF65-F5344CB8AC3E}">
        <p14:creationId xmlns:p14="http://schemas.microsoft.com/office/powerpoint/2010/main" val="2926824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944" y="2177000"/>
            <a:ext cx="8336360" cy="2719086"/>
          </a:xfrm>
        </p:spPr>
        <p:txBody>
          <a:bodyPr/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Diversity and inclusivity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 Narrow" panose="020B0606020202030204" pitchFamily="34" charset="0"/>
              </a:rPr>
              <a:t>Gender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 Narrow" panose="020B0606020202030204" pitchFamily="34" charset="0"/>
              </a:rPr>
              <a:t>Geographic region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 Narrow" panose="020B0606020202030204" pitchFamily="34" charset="0"/>
              </a:rPr>
              <a:t>Under-represented groups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 Narrow" panose="020B0606020202030204" pitchFamily="34" charset="0"/>
              </a:rPr>
              <a:t>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 Narrow" panose="020B0606020202030204" pitchFamily="34" charset="0"/>
              </a:rPr>
              <a:t>Sport Level</a:t>
            </a:r>
          </a:p>
          <a:p>
            <a:pPr marL="0" indent="0">
              <a:buNone/>
            </a:pPr>
            <a:endParaRPr lang="en-US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CA" sz="2400" dirty="0">
              <a:latin typeface="Arial Narrow" panose="020B0606020202030204" pitchFamily="34" charset="0"/>
            </a:endParaRPr>
          </a:p>
        </p:txBody>
      </p:sp>
      <p:sp>
        <p:nvSpPr>
          <p:cNvPr id="4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>
              <a:defRPr sz="1800"/>
            </a:pPr>
            <a:r>
              <a:rPr lang="en-US" sz="3000" b="1" dirty="0">
                <a:latin typeface="Arial Narrow" panose="020B0606020202030204" pitchFamily="34" charset="0"/>
              </a:rPr>
              <a:t>What perspectives will </a:t>
            </a:r>
            <a:r>
              <a:rPr lang="en-US" sz="3000" b="1" dirty="0" smtClean="0">
                <a:latin typeface="Arial Narrow" panose="020B0606020202030204" pitchFamily="34" charset="0"/>
              </a:rPr>
              <a:t>help?</a:t>
            </a:r>
            <a:r>
              <a:rPr lang="en-US" sz="3000" b="1" dirty="0">
                <a:latin typeface="Arial Narrow" panose="020B0606020202030204" pitchFamily="34" charset="0"/>
              </a:rPr>
              <a:t/>
            </a:r>
            <a:br>
              <a:rPr lang="en-US" sz="3000" b="1" dirty="0">
                <a:latin typeface="Arial Narrow" panose="020B0606020202030204" pitchFamily="34" charset="0"/>
              </a:rPr>
            </a:br>
            <a:r>
              <a:rPr lang="en-US" sz="3000" b="1" dirty="0" smtClean="0"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atin typeface="Arial Narrow" panose="020B0606020202030204" pitchFamily="34" charset="0"/>
              </a:rPr>
            </a:br>
            <a:endParaRPr sz="3000" b="1" dirty="0">
              <a:latin typeface="Arial Narrow" panose="020B0606020202030204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306105" y="5231761"/>
            <a:ext cx="8336360" cy="2719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marL="342899" indent="-3428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SzPct val="100000"/>
              <a:buFont typeface="Arial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SzPct val="100000"/>
              <a:buFont typeface="Arial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SzPct val="100000"/>
              <a:buFont typeface="Arial"/>
              <a:buChar char="»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2514600" indent="-228600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6pPr>
            <a:lvl7pPr marL="2971800" indent="-228600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7pPr>
            <a:lvl8pPr marL="3428999" indent="-2285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8pPr>
            <a:lvl9pPr marL="3886199" indent="-2285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endParaRPr lang="en-CA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4307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92"/>
          <p:cNvSpPr>
            <a:spLocks noGrp="1"/>
          </p:cNvSpPr>
          <p:nvPr>
            <p:ph type="title"/>
          </p:nvPr>
        </p:nvSpPr>
        <p:spPr>
          <a:xfrm>
            <a:off x="330200" y="1489075"/>
            <a:ext cx="8229600" cy="87312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>
              <a:defRPr sz="1800"/>
            </a:pPr>
            <a:r>
              <a:rPr lang="en-CA" sz="3000" b="1" dirty="0">
                <a:latin typeface="Arial Narrow" panose="020B0606020202030204" pitchFamily="34" charset="0"/>
              </a:rPr>
              <a:t>How many will be optimum</a:t>
            </a:r>
            <a:r>
              <a:rPr lang="en-CA" sz="3000" b="1" dirty="0" smtClean="0">
                <a:latin typeface="Arial Narrow" panose="020B0606020202030204" pitchFamily="34" charset="0"/>
              </a:rPr>
              <a:t>?</a:t>
            </a:r>
            <a:r>
              <a:rPr lang="en-US" sz="3000" b="1" dirty="0" smtClean="0"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atin typeface="Arial Narrow" panose="020B0606020202030204" pitchFamily="34" charset="0"/>
              </a:rPr>
            </a:br>
            <a:endParaRPr sz="3000" b="1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2376471"/>
            <a:ext cx="5925312" cy="2123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Narrow" panose="020B0606020202030204" pitchFamily="34" charset="0"/>
              </a:rPr>
              <a:t>Small: no less than 3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Narrow" panose="020B0606020202030204" pitchFamily="34" charset="0"/>
              </a:rPr>
              <a:t>Medium: 5-7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Narrow" panose="020B0606020202030204" pitchFamily="34" charset="0"/>
              </a:rPr>
              <a:t>Large: 8+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CA" sz="2400" dirty="0">
              <a:latin typeface="Arial Narrow" panose="020B0606020202030204" pitchFamily="34" charset="0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arrow" panose="020B0606020202030204" pitchFamily="34" charset="0"/>
              <a:sym typeface="Helvetica Neu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2937" y="4206242"/>
            <a:ext cx="5286841" cy="163121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 Narrow" panose="020B0606020202030204" pitchFamily="34" charset="0"/>
                <a:sym typeface="Helvetica Neue"/>
              </a:rPr>
              <a:t>Resource</a:t>
            </a:r>
          </a:p>
          <a:p>
            <a:pPr marL="342900" indent="-342900" algn="l" rtl="0" latinLnBrk="1" hangingPunct="0">
              <a:buFont typeface="Wingdings" panose="05000000000000000000" pitchFamily="2" charset="2"/>
              <a:buChar char="Ø"/>
            </a:pPr>
            <a:r>
              <a:rPr lang="en-CA" sz="2000" dirty="0">
                <a:hlinkClick r:id="rId3"/>
              </a:rPr>
              <a:t>Board </a:t>
            </a:r>
            <a:r>
              <a:rPr lang="en-CA" sz="2000" dirty="0" smtClean="0">
                <a:hlinkClick r:id="rId3"/>
              </a:rPr>
              <a:t>responsibilities</a:t>
            </a:r>
            <a:endParaRPr lang="en-CA" sz="2000" dirty="0" smtClean="0"/>
          </a:p>
          <a:p>
            <a:pPr marL="342900" indent="-342900" algn="l" rtl="0" latinLnBrk="1" hangingPunct="0">
              <a:buFont typeface="Wingdings" panose="05000000000000000000" pitchFamily="2" charset="2"/>
              <a:buChar char="Ø"/>
            </a:pPr>
            <a:r>
              <a:rPr lang="en-US" sz="2000" dirty="0"/>
              <a:t>Good governance for not-for-profit (</a:t>
            </a:r>
            <a:r>
              <a:rPr lang="en-US" sz="2000" dirty="0" smtClean="0"/>
              <a:t>NFP) </a:t>
            </a:r>
            <a:r>
              <a:rPr lang="en-US" sz="2000" dirty="0"/>
              <a:t>organizations: </a:t>
            </a:r>
            <a:r>
              <a:rPr lang="en-US" sz="2000" dirty="0">
                <a:hlinkClick r:id="rId4"/>
              </a:rPr>
              <a:t>Questions for directors</a:t>
            </a:r>
            <a:endParaRPr lang="en-US" sz="2000" dirty="0"/>
          </a:p>
          <a:p>
            <a:pPr marL="342900" indent="-342900" algn="l" rtl="0" latinLnBrk="1" hangingPunct="0">
              <a:buFont typeface="Wingdings" panose="05000000000000000000" pitchFamily="2" charset="2"/>
              <a:buChar char="Ø"/>
            </a:pPr>
            <a:endParaRPr kumimoji="0" lang="en-US" sz="2000" b="0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Arial Narrow" panose="020B0606020202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396644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765" y="2856277"/>
            <a:ext cx="6630331" cy="3722651"/>
          </a:xfrm>
        </p:spPr>
        <p:txBody>
          <a:bodyPr/>
          <a:lstStyle/>
          <a:p>
            <a:r>
              <a:rPr lang="en-CA" sz="2400" dirty="0" smtClean="0">
                <a:latin typeface="Arial Narrow" panose="020B0606020202030204" pitchFamily="34" charset="0"/>
              </a:rPr>
              <a:t>Board member</a:t>
            </a:r>
            <a:endParaRPr lang="en-CA" sz="2400" dirty="0">
              <a:latin typeface="Arial Narrow" panose="020B0606020202030204" pitchFamily="34" charset="0"/>
            </a:endParaRPr>
          </a:p>
          <a:p>
            <a:r>
              <a:rPr lang="en-CA" sz="2400" dirty="0">
                <a:latin typeface="Arial Narrow" panose="020B0606020202030204" pitchFamily="34" charset="0"/>
              </a:rPr>
              <a:t>President</a:t>
            </a:r>
          </a:p>
          <a:p>
            <a:r>
              <a:rPr lang="en-CA" sz="2400" dirty="0">
                <a:latin typeface="Arial Narrow" panose="020B0606020202030204" pitchFamily="34" charset="0"/>
              </a:rPr>
              <a:t>Vice President</a:t>
            </a:r>
          </a:p>
          <a:p>
            <a:r>
              <a:rPr lang="en-CA" sz="2400" dirty="0">
                <a:latin typeface="Arial Narrow" panose="020B0606020202030204" pitchFamily="34" charset="0"/>
              </a:rPr>
              <a:t>Treasurer</a:t>
            </a:r>
          </a:p>
          <a:p>
            <a:r>
              <a:rPr lang="en-CA" sz="2400" dirty="0">
                <a:latin typeface="Arial Narrow" panose="020B0606020202030204" pitchFamily="34" charset="0"/>
              </a:rPr>
              <a:t>Secretary</a:t>
            </a:r>
          </a:p>
          <a:p>
            <a:r>
              <a:rPr lang="en-CA" sz="2400" dirty="0">
                <a:latin typeface="Arial Narrow" panose="020B0606020202030204" pitchFamily="34" charset="0"/>
              </a:rPr>
              <a:t>Committee </a:t>
            </a:r>
            <a:r>
              <a:rPr lang="en-CA" sz="2400" dirty="0" smtClean="0">
                <a:latin typeface="Arial Narrow" panose="020B0606020202030204" pitchFamily="34" charset="0"/>
              </a:rPr>
              <a:t>(Volunteer Coordinator, Fundraising, etc.)</a:t>
            </a:r>
          </a:p>
          <a:p>
            <a:r>
              <a:rPr lang="en-CA" sz="2400" dirty="0" smtClean="0">
                <a:latin typeface="Arial Narrow" panose="020B0606020202030204" pitchFamily="34" charset="0"/>
              </a:rPr>
              <a:t>Staff (reporting/non-voting)</a:t>
            </a:r>
            <a:endParaRPr lang="en-CA" sz="2400" dirty="0">
              <a:latin typeface="Arial Narrow" panose="020B0606020202030204" pitchFamily="34" charset="0"/>
            </a:endParaRPr>
          </a:p>
          <a:p>
            <a:endParaRPr lang="en-US" sz="2400" dirty="0" smtClean="0">
              <a:latin typeface="Arial Narrow" panose="020B0606020202030204" pitchFamily="34" charset="0"/>
            </a:endParaRPr>
          </a:p>
        </p:txBody>
      </p:sp>
      <p:sp>
        <p:nvSpPr>
          <p:cNvPr id="4" name="Shape 92"/>
          <p:cNvSpPr txBox="1">
            <a:spLocks/>
          </p:cNvSpPr>
          <p:nvPr/>
        </p:nvSpPr>
        <p:spPr>
          <a:xfrm>
            <a:off x="482600" y="1641475"/>
            <a:ext cx="8229600" cy="873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97500"/>
          </a:bodyPr>
          <a:lstStyle>
            <a:lvl1pPr defTabSz="457200"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  <a:lvl2pPr defTabSz="457200"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defTabSz="457200"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defTabSz="457200"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defTabSz="457200"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defTabSz="457200"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 sz="1800"/>
            </a:pPr>
            <a:r>
              <a:rPr lang="en-US" b="1" dirty="0" smtClean="0"/>
              <a:t/>
            </a:r>
            <a:br>
              <a:rPr lang="en-US" b="1" dirty="0" smtClean="0"/>
            </a:br>
            <a:endParaRPr lang="en-US" sz="2700" b="1" dirty="0"/>
          </a:p>
        </p:txBody>
      </p:sp>
      <p:sp>
        <p:nvSpPr>
          <p:cNvPr id="5" name="Shape 92"/>
          <p:cNvSpPr txBox="1">
            <a:spLocks/>
          </p:cNvSpPr>
          <p:nvPr/>
        </p:nvSpPr>
        <p:spPr>
          <a:xfrm>
            <a:off x="280091" y="1629283"/>
            <a:ext cx="7046989" cy="873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82500" lnSpcReduction="20000"/>
          </a:bodyPr>
          <a:lstStyle>
            <a:lvl1pPr defTabSz="457200"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  <a:lvl2pPr defTabSz="457200"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defTabSz="457200"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defTabSz="457200"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defTabSz="457200"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defTabSz="457200"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defRPr sz="1800"/>
            </a:pPr>
            <a:r>
              <a:rPr lang="en-US" sz="3600" b="1" dirty="0" smtClean="0">
                <a:latin typeface="Arial Narrow" panose="020B0606020202030204" pitchFamily="34" charset="0"/>
              </a:rPr>
              <a:t>What are the different roles within the Board?</a:t>
            </a:r>
            <a:endParaRPr lang="en-US" sz="3600" b="1" dirty="0">
              <a:latin typeface="Arial Narrow" panose="020B0606020202030204" pitchFamily="34" charset="0"/>
            </a:endParaRPr>
          </a:p>
          <a:p>
            <a:pPr algn="l">
              <a:defRPr sz="1800"/>
            </a:pP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400" dirty="0" smtClean="0"/>
              <a:t>Roles are often outlined in your club bylaws.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23680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2"/>
          <p:cNvSpPr>
            <a:spLocks noGrp="1"/>
          </p:cNvSpPr>
          <p:nvPr>
            <p:ph type="title"/>
          </p:nvPr>
        </p:nvSpPr>
        <p:spPr>
          <a:xfrm>
            <a:off x="330200" y="1123315"/>
            <a:ext cx="8229600" cy="87312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algn="ctr">
              <a:defRPr sz="1800"/>
            </a:pPr>
            <a:r>
              <a:rPr lang="en-US" sz="3600" b="1" dirty="0" smtClean="0">
                <a:latin typeface="Arial Narrow" panose="020B0606020202030204" pitchFamily="34" charset="0"/>
              </a:rPr>
              <a:t>Skills Matrix</a:t>
            </a:r>
            <a:r>
              <a:rPr lang="en-US" sz="3000" b="1" dirty="0">
                <a:latin typeface="Arial Narrow" panose="020B0606020202030204" pitchFamily="34" charset="0"/>
              </a:rPr>
              <a:t/>
            </a:r>
            <a:br>
              <a:rPr lang="en-US" sz="3000" b="1" dirty="0">
                <a:latin typeface="Arial Narrow" panose="020B0606020202030204" pitchFamily="34" charset="0"/>
              </a:rPr>
            </a:br>
            <a:r>
              <a:rPr lang="en-US" sz="3000" b="1" dirty="0" smtClean="0"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atin typeface="Arial Narrow" panose="020B0606020202030204" pitchFamily="34" charset="0"/>
              </a:rPr>
            </a:br>
            <a:endParaRPr sz="3000" b="1" dirty="0">
              <a:latin typeface="Arial Narrow" panose="020B0606020202030204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295219" y="5231761"/>
            <a:ext cx="8336360" cy="2719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marL="342899" indent="-3428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SzPct val="100000"/>
              <a:buFont typeface="Arial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SzPct val="100000"/>
              <a:buFont typeface="Arial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SzPct val="100000"/>
              <a:buFont typeface="Arial"/>
              <a:buChar char="»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2514600" indent="-228600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6pPr>
            <a:lvl7pPr marL="2971800" indent="-228600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7pPr>
            <a:lvl8pPr marL="3428999" indent="-2285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8pPr>
            <a:lvl9pPr marL="3886199" indent="-2285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endParaRPr lang="en-CA" sz="24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280841"/>
              </p:ext>
            </p:extLst>
          </p:nvPr>
        </p:nvGraphicFramePr>
        <p:xfrm>
          <a:off x="682751" y="1937004"/>
          <a:ext cx="7863841" cy="3593710"/>
        </p:xfrm>
        <a:graphic>
          <a:graphicData uri="http://schemas.openxmlformats.org/drawingml/2006/table">
            <a:tbl>
              <a:tblPr firstRow="1" firstCol="1" bandRow="1"/>
              <a:tblGrid>
                <a:gridCol w="3024554"/>
                <a:gridCol w="1602197"/>
                <a:gridCol w="801099"/>
                <a:gridCol w="817447"/>
                <a:gridCol w="833795"/>
                <a:gridCol w="784749"/>
              </a:tblGrid>
              <a:tr h="7696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Skill</a:t>
                      </a:r>
                      <a:endParaRPr lang="en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Importance Weighting (rank 1-5 or colour code)</a:t>
                      </a:r>
                      <a:endParaRPr lang="en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Board Member #1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Board Member #2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Board Member #3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Recruiting Priorities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2824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Communications/Marketing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824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Demographics - relevant (ie age)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824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Finance/Accounting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824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Fundraising/Grants</a:t>
                      </a:r>
                      <a:endParaRPr lang="en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824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Geographic/Membership representation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824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Governance experience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824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HR/Compensation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824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Risk Management/Legal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824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Sport - Competition, Coaching, Programs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824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Volunteers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20761" y="5766818"/>
            <a:ext cx="5857607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 Narrow" panose="020B0606020202030204" pitchFamily="34" charset="0"/>
                <a:sym typeface="Helvetica Neue"/>
              </a:rPr>
              <a:t>Resource</a:t>
            </a:r>
          </a:p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 Narrow" panose="020B0606020202030204" pitchFamily="34" charset="0"/>
                <a:sym typeface="Helvetica Neue"/>
                <a:hlinkClick r:id="rId3"/>
              </a:rPr>
              <a:t>Example</a:t>
            </a:r>
            <a:r>
              <a:rPr kumimoji="0" lang="en-US" sz="2000" b="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 Narrow" panose="020B0606020202030204" pitchFamily="34" charset="0"/>
                <a:sym typeface="Helvetica Neue"/>
                <a:hlinkClick r:id="rId3"/>
              </a:rPr>
              <a:t> Board Skills Matrix</a:t>
            </a:r>
            <a:endParaRPr kumimoji="0" lang="en-US" sz="2000" b="0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Arial Narrow" panose="020B0606020202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745617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024" y="4572000"/>
            <a:ext cx="4267512" cy="216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Arial Narrow" panose="020B0606020202030204" pitchFamily="34" charset="0"/>
              </a:rPr>
              <a:t>Thank You</a:t>
            </a:r>
            <a:endParaRPr lang="en-US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200" y="2362200"/>
            <a:ext cx="833636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This concludes Segment 2 </a:t>
            </a:r>
            <a:r>
              <a:rPr lang="en-US" sz="2400" dirty="0">
                <a:latin typeface="Arial Narrow" panose="020B0606020202030204" pitchFamily="34" charset="0"/>
              </a:rPr>
              <a:t>of </a:t>
            </a:r>
            <a:r>
              <a:rPr lang="en-US" sz="2400" i="1" dirty="0" smtClean="0">
                <a:latin typeface="Arial Narrow" panose="020B0606020202030204" pitchFamily="34" charset="0"/>
              </a:rPr>
              <a:t>Governance: Building Your Best Board</a:t>
            </a:r>
            <a:r>
              <a:rPr lang="en-US" sz="2400" dirty="0" smtClean="0">
                <a:latin typeface="Arial Narrow" panose="020B0606020202030204" pitchFamily="34" charset="0"/>
              </a:rPr>
              <a:t>, continue learning by watching:</a:t>
            </a:r>
          </a:p>
          <a:p>
            <a:pPr lvl="0"/>
            <a:r>
              <a:rPr lang="en-US" sz="2400" dirty="0">
                <a:latin typeface="Arial Narrow" panose="020B0606020202030204" pitchFamily="34" charset="0"/>
              </a:rPr>
              <a:t>Segment </a:t>
            </a:r>
            <a:r>
              <a:rPr lang="en-US" sz="2400" dirty="0" smtClean="0">
                <a:latin typeface="Arial Narrow" panose="020B0606020202030204" pitchFamily="34" charset="0"/>
              </a:rPr>
              <a:t>1 </a:t>
            </a:r>
            <a:r>
              <a:rPr lang="en-US" sz="2400" dirty="0">
                <a:latin typeface="Arial Narrow" panose="020B0606020202030204" pitchFamily="34" charset="0"/>
              </a:rPr>
              <a:t>on </a:t>
            </a:r>
            <a:r>
              <a:rPr lang="en-US" sz="2400" dirty="0" smtClean="0">
                <a:latin typeface="Arial Narrow" panose="020B0606020202030204" pitchFamily="34" charset="0"/>
              </a:rPr>
              <a:t>What is Governance and Governance vs Operations</a:t>
            </a:r>
            <a:endParaRPr lang="en-US" sz="2400" dirty="0">
              <a:latin typeface="Arial Narrow" panose="020B0606020202030204" pitchFamily="34" charset="0"/>
            </a:endParaRPr>
          </a:p>
          <a:p>
            <a:pPr lvl="0"/>
            <a:r>
              <a:rPr lang="en-US" sz="2400" dirty="0">
                <a:latin typeface="Arial Narrow" panose="020B0606020202030204" pitchFamily="34" charset="0"/>
              </a:rPr>
              <a:t>Segment 3 on </a:t>
            </a:r>
            <a:r>
              <a:rPr lang="en-CA" sz="2400" dirty="0">
                <a:latin typeface="Arial Narrow" panose="020B0606020202030204" pitchFamily="34" charset="0"/>
              </a:rPr>
              <a:t>Board recruitment</a:t>
            </a:r>
            <a:endParaRPr lang="en-US" sz="2400" dirty="0">
              <a:latin typeface="Arial Narrow" panose="020B0606020202030204" pitchFamily="34" charset="0"/>
            </a:endParaRPr>
          </a:p>
          <a:p>
            <a:pPr lvl="0"/>
            <a:r>
              <a:rPr lang="en-US" sz="2400" dirty="0">
                <a:latin typeface="Arial Narrow" panose="020B0606020202030204" pitchFamily="34" charset="0"/>
              </a:rPr>
              <a:t>Segment 4 on</a:t>
            </a:r>
            <a:r>
              <a:rPr lang="en-CA" sz="2400" dirty="0">
                <a:latin typeface="Arial Narrow" panose="020B0606020202030204" pitchFamily="34" charset="0"/>
              </a:rPr>
              <a:t>Terms of Reference and Policies</a:t>
            </a:r>
            <a:endParaRPr lang="en-US" sz="2400" dirty="0">
              <a:latin typeface="Arial Narrow" panose="020B0606020202030204" pitchFamily="34" charset="0"/>
            </a:endParaRPr>
          </a:p>
          <a:p>
            <a:pPr lvl="0"/>
            <a:r>
              <a:rPr lang="en-CA" sz="2400" dirty="0">
                <a:latin typeface="Arial Narrow" panose="020B0606020202030204" pitchFamily="34" charset="0"/>
              </a:rPr>
              <a:t>Segment 5 on Feedback and moving forward</a:t>
            </a:r>
            <a:endParaRPr lang="en-US" sz="2400" dirty="0">
              <a:latin typeface="Arial Narrow" panose="020B0606020202030204" pitchFamily="34" charset="0"/>
            </a:endParaRPr>
          </a:p>
          <a:p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0355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3377" y="887891"/>
            <a:ext cx="3657600" cy="553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i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yriad Pro" pitchFamily="34" charset="0"/>
                <a:sym typeface="Helvetica Neue"/>
              </a:rPr>
              <a:t>Segment  3 of 5</a:t>
            </a:r>
            <a:endParaRPr kumimoji="0" lang="en-US" sz="3000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Myriad Pro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688990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330200" y="1417825"/>
            <a:ext cx="8229600" cy="873126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/>
            </a:pPr>
            <a:r>
              <a:rPr lang="en-US" sz="3300" b="1" dirty="0" smtClean="0"/>
              <a:t>Board Recruitment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sz="2700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31772" y="1921704"/>
            <a:ext cx="7491984" cy="646557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b="1" dirty="0" smtClean="0">
                <a:latin typeface="Arial Narrow" panose="020B0606020202030204" pitchFamily="34" charset="0"/>
              </a:rPr>
              <a:t>How do you recruit the best Board members?</a:t>
            </a:r>
            <a:endParaRPr lang="en-CA" sz="3000" b="1" dirty="0">
              <a:latin typeface="Arial Narrow" panose="020B0606020202030204" pitchFamily="34" charset="0"/>
            </a:endParaRPr>
          </a:p>
        </p:txBody>
      </p:sp>
      <p:pic>
        <p:nvPicPr>
          <p:cNvPr id="3075" name="Picture 3" descr="P:\Communication\Webinars\Ottawa Sport Council\Fall 2016\Governance\develop peo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446" y="3185833"/>
            <a:ext cx="4282704" cy="321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6394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3640" y="2359152"/>
            <a:ext cx="6832204" cy="2949118"/>
          </a:xfrm>
        </p:spPr>
        <p:txBody>
          <a:bodyPr/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Planning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Timing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Recruiting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Evaluating Fit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Nominations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Elections</a:t>
            </a:r>
          </a:p>
          <a:p>
            <a:endParaRPr lang="en-CA" dirty="0">
              <a:latin typeface="Arial Narrow" panose="020B0606020202030204" pitchFamily="34" charset="0"/>
            </a:endParaRPr>
          </a:p>
        </p:txBody>
      </p:sp>
      <p:sp>
        <p:nvSpPr>
          <p:cNvPr id="4" name="Shape 92"/>
          <p:cNvSpPr txBox="1">
            <a:spLocks/>
          </p:cNvSpPr>
          <p:nvPr/>
        </p:nvSpPr>
        <p:spPr>
          <a:xfrm>
            <a:off x="482600" y="1641475"/>
            <a:ext cx="8229600" cy="873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82500" lnSpcReduction="20000"/>
          </a:bodyPr>
          <a:lstStyle>
            <a:lvl1pPr defTabSz="457200"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  <a:lvl2pPr defTabSz="457200"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defTabSz="457200"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defTabSz="457200"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defTabSz="457200"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defTabSz="457200"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 sz="1800"/>
            </a:pPr>
            <a:r>
              <a:rPr lang="en-US" sz="3600" b="1" dirty="0">
                <a:latin typeface="Arial Narrow" panose="020B0606020202030204" pitchFamily="34" charset="0"/>
              </a:rPr>
              <a:t>What is the </a:t>
            </a:r>
            <a:r>
              <a:rPr lang="en-US" sz="3600" b="1" dirty="0" smtClean="0">
                <a:latin typeface="Arial Narrow" panose="020B0606020202030204" pitchFamily="34" charset="0"/>
              </a:rPr>
              <a:t>process?</a:t>
            </a:r>
            <a:endParaRPr lang="en-US" sz="3600" b="1" dirty="0">
              <a:latin typeface="Arial Narrow" panose="020B0606020202030204" pitchFamily="34" charset="0"/>
            </a:endParaRPr>
          </a:p>
          <a:p>
            <a:pPr>
              <a:defRPr sz="1800"/>
            </a:pPr>
            <a:r>
              <a:rPr lang="en-US" b="1" dirty="0" smtClean="0">
                <a:latin typeface="Arial Narrow" panose="020B0606020202030204" pitchFamily="34" charset="0"/>
              </a:rPr>
              <a:t/>
            </a:r>
            <a:br>
              <a:rPr lang="en-US" b="1" dirty="0" smtClean="0">
                <a:latin typeface="Arial Narrow" panose="020B0606020202030204" pitchFamily="34" charset="0"/>
              </a:rPr>
            </a:br>
            <a:endParaRPr lang="en-US" sz="27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1841" y="5198625"/>
            <a:ext cx="4614023" cy="120395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 Narrow" panose="020B0606020202030204" pitchFamily="34" charset="0"/>
                <a:sym typeface="Helvetica Neue"/>
              </a:rPr>
              <a:t>Resources</a:t>
            </a:r>
          </a:p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  <a:hlinkClick r:id="rId2" action="ppaction://hlinkfile"/>
              </a:rPr>
              <a:t>Sample Board Selection Process</a:t>
            </a:r>
            <a:endParaRPr kumimoji="0" lang="en-CA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 Narrow" panose="020B0606020202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85924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956" y="2353317"/>
            <a:ext cx="7982244" cy="2608827"/>
          </a:xfrm>
        </p:spPr>
        <p:txBody>
          <a:bodyPr numCol="2"/>
          <a:lstStyle/>
          <a:p>
            <a:r>
              <a:rPr lang="en-US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Position type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General Organization description</a:t>
            </a:r>
          </a:p>
          <a:p>
            <a:r>
              <a:rPr lang="en-CA" sz="2400" dirty="0">
                <a:solidFill>
                  <a:schemeClr val="tx1"/>
                </a:solidFill>
                <a:latin typeface="Arial Narrow" panose="020B0606020202030204" pitchFamily="34" charset="0"/>
              </a:rPr>
              <a:t>Duties &amp; </a:t>
            </a:r>
            <a:r>
              <a:rPr lang="en-CA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Responsibilities</a:t>
            </a:r>
          </a:p>
          <a:p>
            <a:r>
              <a:rPr lang="en-CA" sz="2400" dirty="0">
                <a:solidFill>
                  <a:schemeClr val="tx1"/>
                </a:solidFill>
                <a:latin typeface="Arial Narrow" panose="020B0606020202030204" pitchFamily="34" charset="0"/>
              </a:rPr>
              <a:t>Orientation &amp; </a:t>
            </a:r>
            <a:r>
              <a:rPr lang="en-CA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Training</a:t>
            </a:r>
          </a:p>
          <a:p>
            <a:endParaRPr lang="en-US" sz="2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Term length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Experience/Skills required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Additional knowledge areas</a:t>
            </a:r>
          </a:p>
          <a:p>
            <a:r>
              <a:rPr lang="en-CA" sz="2400" dirty="0">
                <a:solidFill>
                  <a:schemeClr val="tx1"/>
                </a:solidFill>
                <a:latin typeface="Arial Narrow" panose="020B0606020202030204" pitchFamily="34" charset="0"/>
              </a:rPr>
              <a:t>Evaluation</a:t>
            </a:r>
            <a:endParaRPr lang="en-US" sz="2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en-US" dirty="0" smtClean="0">
              <a:latin typeface="Arial Narrow" panose="020B0606020202030204" pitchFamily="34" charset="0"/>
            </a:endParaRPr>
          </a:p>
          <a:p>
            <a:endParaRPr lang="en-CA" dirty="0">
              <a:latin typeface="Arial Narrow" panose="020B0606020202030204" pitchFamily="34" charset="0"/>
            </a:endParaRPr>
          </a:p>
        </p:txBody>
      </p:sp>
      <p:sp>
        <p:nvSpPr>
          <p:cNvPr id="4" name="Shape 92"/>
          <p:cNvSpPr txBox="1">
            <a:spLocks/>
          </p:cNvSpPr>
          <p:nvPr/>
        </p:nvSpPr>
        <p:spPr>
          <a:xfrm>
            <a:off x="482600" y="1641475"/>
            <a:ext cx="8229600" cy="873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97500"/>
          </a:bodyPr>
          <a:lstStyle>
            <a:lvl1pPr defTabSz="457200"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  <a:lvl2pPr defTabSz="457200"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defTabSz="457200"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defTabSz="457200"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defTabSz="457200"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defTabSz="457200"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 sz="1800"/>
            </a:pPr>
            <a:r>
              <a:rPr lang="en-US" sz="3100" b="1" dirty="0">
                <a:latin typeface="Arial Narrow" panose="020B0606020202030204" pitchFamily="34" charset="0"/>
              </a:rPr>
              <a:t>What goes in the recruitment </a:t>
            </a:r>
            <a:r>
              <a:rPr lang="en-US" sz="3100" b="1" dirty="0" smtClean="0">
                <a:latin typeface="Arial Narrow" panose="020B0606020202030204" pitchFamily="34" charset="0"/>
              </a:rPr>
              <a:t>description?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sz="27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171841" y="4957083"/>
            <a:ext cx="4614023" cy="120395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 Narrow" panose="020B0606020202030204" pitchFamily="34" charset="0"/>
                <a:sym typeface="Helvetica Neue"/>
              </a:rPr>
              <a:t>Resources</a:t>
            </a:r>
          </a:p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 Narrow" panose="020B0606020202030204" pitchFamily="34" charset="0"/>
                <a:sym typeface="Helvetica Neue"/>
                <a:hlinkClick r:id="rId2"/>
              </a:rPr>
              <a:t>Example Board Member Job Description</a:t>
            </a:r>
            <a:endParaRPr kumimoji="0" lang="en-US" sz="2000" b="0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Arial Narrow" panose="020B0606020202030204" pitchFamily="34" charset="0"/>
              <a:sym typeface="Helvetica Neue"/>
            </a:endParaRPr>
          </a:p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  <a:hlinkClick r:id="rId3"/>
              </a:rPr>
              <a:t>Board Job Description Template</a:t>
            </a:r>
            <a:endParaRPr kumimoji="0" lang="en-CA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 Narrow" panose="020B0606020202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078339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304800" y="1514475"/>
            <a:ext cx="8229600" cy="7043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/>
            </a:pPr>
            <a:r>
              <a:rPr lang="en-US" sz="3200" b="1" dirty="0" smtClean="0"/>
              <a:t>Today’s Speakers</a:t>
            </a:r>
            <a:endParaRPr sz="3200" b="1" dirty="0"/>
          </a:p>
        </p:txBody>
      </p:sp>
      <p:sp>
        <p:nvSpPr>
          <p:cNvPr id="6" name="Shape 99"/>
          <p:cNvSpPr txBox="1">
            <a:spLocks/>
          </p:cNvSpPr>
          <p:nvPr/>
        </p:nvSpPr>
        <p:spPr>
          <a:xfrm>
            <a:off x="504910" y="4021752"/>
            <a:ext cx="1913106" cy="149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marL="342899" indent="-3428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SzPct val="100000"/>
              <a:buFont typeface="Arial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SzPct val="100000"/>
              <a:buFont typeface="Arial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SzPct val="100000"/>
              <a:buFont typeface="Arial"/>
              <a:buChar char="»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2514600" indent="-228600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6pPr>
            <a:lvl7pPr marL="2971800" indent="-228600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7pPr>
            <a:lvl8pPr marL="3428999" indent="-2285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8pPr>
            <a:lvl9pPr marL="3886199" indent="-2285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Debra Gassewitz</a:t>
            </a:r>
            <a:endParaRPr lang="en-US" sz="14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Chief Executive Officer</a:t>
            </a:r>
          </a:p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Sport Information Resource Centre (SIRC)</a:t>
            </a:r>
            <a:endParaRPr lang="en-US" sz="14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  <a:hlinkClick r:id="rId3"/>
              </a:rPr>
              <a:t>debrag@sirc.ca</a:t>
            </a:r>
            <a:r>
              <a:rPr lang="en-US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 </a:t>
            </a:r>
          </a:p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14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sirc.ca</a:t>
            </a:r>
            <a:endParaRPr lang="en-US" sz="1400" b="1" dirty="0">
              <a:solidFill>
                <a:srgbClr val="000000"/>
              </a:solidFill>
              <a:latin typeface="Arial Narrow" panose="020B0606020202030204" pitchFamily="34" charset="0"/>
              <a:ea typeface="Arial Narrow"/>
              <a:cs typeface="Arial Narrow"/>
              <a:sym typeface="Arial Narrow"/>
              <a:hlinkClick r:id="rId4"/>
            </a:endParaRPr>
          </a:p>
        </p:txBody>
      </p:sp>
      <p:sp>
        <p:nvSpPr>
          <p:cNvPr id="7" name="Shape 99"/>
          <p:cNvSpPr txBox="1">
            <a:spLocks/>
          </p:cNvSpPr>
          <p:nvPr/>
        </p:nvSpPr>
        <p:spPr>
          <a:xfrm>
            <a:off x="2927361" y="4045691"/>
            <a:ext cx="2986551" cy="149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marL="342899" indent="-3428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SzPct val="100000"/>
              <a:buFont typeface="Arial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SzPct val="100000"/>
              <a:buFont typeface="Arial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SzPct val="100000"/>
              <a:buFont typeface="Arial"/>
              <a:buChar char="»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2514600" indent="-228600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6pPr>
            <a:lvl7pPr marL="2971800" indent="-228600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7pPr>
            <a:lvl8pPr marL="3428999" indent="-2285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8pPr>
            <a:lvl9pPr marL="3886199" indent="-2285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Margo Crawford</a:t>
            </a:r>
            <a:endParaRPr lang="en-US" sz="14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President &amp; CEO</a:t>
            </a:r>
          </a:p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Business Sherpa Group</a:t>
            </a:r>
            <a:endParaRPr lang="en-US" sz="14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  <a:hlinkClick r:id="rId5"/>
              </a:rPr>
              <a:t>margo@businesssherpagroup.com</a:t>
            </a:r>
            <a:r>
              <a:rPr lang="en-US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 </a:t>
            </a:r>
          </a:p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14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businesssherpagroup.com</a:t>
            </a:r>
            <a:endParaRPr lang="en-US" sz="1400" b="1" dirty="0">
              <a:solidFill>
                <a:srgbClr val="000000"/>
              </a:solidFill>
              <a:latin typeface="Arial Narrow" panose="020B0606020202030204" pitchFamily="34" charset="0"/>
              <a:ea typeface="Arial Narrow"/>
              <a:cs typeface="Arial Narrow"/>
              <a:sym typeface="Arial Narrow"/>
              <a:hlinkClick r:id="rId4"/>
            </a:endParaRPr>
          </a:p>
        </p:txBody>
      </p:sp>
      <p:sp>
        <p:nvSpPr>
          <p:cNvPr id="8" name="Shape 99"/>
          <p:cNvSpPr txBox="1">
            <a:spLocks/>
          </p:cNvSpPr>
          <p:nvPr/>
        </p:nvSpPr>
        <p:spPr>
          <a:xfrm>
            <a:off x="6142577" y="4041207"/>
            <a:ext cx="2716415" cy="198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marL="342899" indent="-3428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SzPct val="100000"/>
              <a:buFont typeface="Arial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SzPct val="100000"/>
              <a:buFont typeface="Arial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SzPct val="100000"/>
              <a:buFont typeface="Arial"/>
              <a:buChar char="»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2514600" indent="-228600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6pPr>
            <a:lvl7pPr marL="2971800" indent="-228600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7pPr>
            <a:lvl8pPr marL="3428999" indent="-2285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8pPr>
            <a:lvl9pPr marL="3886199" indent="-2285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Jan O’Donnell</a:t>
            </a:r>
            <a:endParaRPr lang="en-US" sz="14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CA" sz="1400" dirty="0">
                <a:latin typeface="Arial Narrow" panose="020B0606020202030204" pitchFamily="34" charset="0"/>
              </a:rPr>
              <a:t>Independent Virtual CFO &amp; Practice Lead</a:t>
            </a:r>
          </a:p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rgbClr val="000000"/>
                </a:solidFill>
                <a:latin typeface="Arial Narrow" panose="020B0606020202030204" pitchFamily="34" charset="0"/>
                <a:sym typeface="Arial Narrow"/>
              </a:rPr>
              <a:t>Business Sherpa Group</a:t>
            </a:r>
            <a:endParaRPr lang="en-US" sz="14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  <a:hlinkClick r:id="rId6"/>
              </a:rPr>
              <a:t>jan@businesssherpagroup.com</a:t>
            </a:r>
            <a:endParaRPr lang="en-US" sz="1400" dirty="0" smtClean="0">
              <a:solidFill>
                <a:srgbClr val="000000"/>
              </a:solidFill>
              <a:latin typeface="Arial Narrow" panose="020B0606020202030204" pitchFamily="34" charset="0"/>
              <a:ea typeface="Arial Narrow"/>
              <a:cs typeface="Arial Narrow"/>
              <a:sym typeface="Arial Narrow"/>
            </a:endParaRPr>
          </a:p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14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businesssherpagroup.com</a:t>
            </a:r>
            <a:endParaRPr lang="en-US" sz="1400" b="1" dirty="0">
              <a:solidFill>
                <a:srgbClr val="000000"/>
              </a:solidFill>
              <a:latin typeface="Arial Narrow" panose="020B0606020202030204" pitchFamily="34" charset="0"/>
              <a:ea typeface="Arial Narrow"/>
              <a:cs typeface="Arial Narrow"/>
              <a:sym typeface="Arial Narrow"/>
              <a:hlinkClick r:id="rId4"/>
            </a:endParaRPr>
          </a:p>
        </p:txBody>
      </p:sp>
      <p:pic>
        <p:nvPicPr>
          <p:cNvPr id="3074" name="Picture 2" descr="Margo Crawford, MBA, ICD.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61" y="2330481"/>
            <a:ext cx="1502213" cy="150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an O’Donnell, CP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577" y="2366351"/>
            <a:ext cx="1477591" cy="147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irc.ca/sites/default/files/resize/content/images/debracrop_000-86x11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75" y="2405261"/>
            <a:ext cx="1026938" cy="138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5139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0036" y="3012295"/>
            <a:ext cx="3910874" cy="2153471"/>
          </a:xfrm>
        </p:spPr>
        <p:txBody>
          <a:bodyPr/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Stakeholders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Partners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Skills Required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Membership</a:t>
            </a:r>
            <a:endParaRPr lang="en-CA" sz="2400" dirty="0">
              <a:latin typeface="Arial Narrow" panose="020B0606020202030204" pitchFamily="34" charset="0"/>
            </a:endParaRPr>
          </a:p>
        </p:txBody>
      </p:sp>
      <p:sp>
        <p:nvSpPr>
          <p:cNvPr id="4" name="Shape 92"/>
          <p:cNvSpPr txBox="1">
            <a:spLocks/>
          </p:cNvSpPr>
          <p:nvPr/>
        </p:nvSpPr>
        <p:spPr>
          <a:xfrm>
            <a:off x="399475" y="1641475"/>
            <a:ext cx="7651997" cy="1192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82500" lnSpcReduction="20000"/>
          </a:bodyPr>
          <a:lstStyle>
            <a:lvl1pPr defTabSz="457200"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  <a:lvl2pPr defTabSz="457200"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defTabSz="457200"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defTabSz="457200"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defTabSz="457200"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defTabSz="457200"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 sz="1800"/>
            </a:pPr>
            <a:r>
              <a:rPr lang="en-US" sz="3600" b="1" dirty="0">
                <a:latin typeface="Arial Narrow" panose="020B0606020202030204" pitchFamily="34" charset="0"/>
              </a:rPr>
              <a:t>Where do you look for possible Board </a:t>
            </a:r>
            <a:endParaRPr lang="en-US" sz="3600" b="1" dirty="0" smtClean="0">
              <a:latin typeface="Arial Narrow" panose="020B0606020202030204" pitchFamily="34" charset="0"/>
            </a:endParaRPr>
          </a:p>
          <a:p>
            <a:pPr>
              <a:defRPr sz="1800"/>
            </a:pPr>
            <a:r>
              <a:rPr lang="en-US" sz="3600" b="1" dirty="0" smtClean="0">
                <a:latin typeface="Arial Narrow" panose="020B0606020202030204" pitchFamily="34" charset="0"/>
              </a:rPr>
              <a:t>Members?</a:t>
            </a:r>
            <a:endParaRPr lang="en-US" sz="3600" b="1" dirty="0">
              <a:latin typeface="Arial Narrow" panose="020B0606020202030204" pitchFamily="34" charset="0"/>
            </a:endParaRPr>
          </a:p>
          <a:p>
            <a:pPr>
              <a:defRPr sz="1800"/>
            </a:pPr>
            <a:r>
              <a:rPr lang="en-US" b="1" dirty="0" smtClean="0"/>
              <a:t/>
            </a:r>
            <a:br>
              <a:rPr lang="en-US" b="1" dirty="0" smtClean="0"/>
            </a:br>
            <a:endParaRPr 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59302395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024" y="4572000"/>
            <a:ext cx="4267512" cy="216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Arial Narrow" panose="020B0606020202030204" pitchFamily="34" charset="0"/>
              </a:rPr>
              <a:t>Thank You</a:t>
            </a:r>
            <a:endParaRPr lang="en-US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200" y="2362200"/>
            <a:ext cx="833636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This concludes Segment 3 </a:t>
            </a:r>
            <a:r>
              <a:rPr lang="en-US" sz="2400" dirty="0">
                <a:latin typeface="Arial Narrow" panose="020B0606020202030204" pitchFamily="34" charset="0"/>
              </a:rPr>
              <a:t>of </a:t>
            </a:r>
            <a:r>
              <a:rPr lang="en-US" sz="2400" i="1" dirty="0" smtClean="0">
                <a:latin typeface="Arial Narrow" panose="020B0606020202030204" pitchFamily="34" charset="0"/>
              </a:rPr>
              <a:t>Governance: Building Your Best Board</a:t>
            </a:r>
            <a:r>
              <a:rPr lang="en-US" sz="2400" dirty="0" smtClean="0">
                <a:latin typeface="Arial Narrow" panose="020B0606020202030204" pitchFamily="34" charset="0"/>
              </a:rPr>
              <a:t>, continue learning by watching: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Segment 1 on What is Governance and Governance vs Operations</a:t>
            </a:r>
          </a:p>
          <a:p>
            <a:pPr lvl="0"/>
            <a:r>
              <a:rPr lang="en-US" sz="2400" dirty="0" smtClean="0">
                <a:latin typeface="Arial Narrow" panose="020B0606020202030204" pitchFamily="34" charset="0"/>
              </a:rPr>
              <a:t>Segment </a:t>
            </a:r>
            <a:r>
              <a:rPr lang="en-US" sz="2400" dirty="0">
                <a:latin typeface="Arial Narrow" panose="020B0606020202030204" pitchFamily="34" charset="0"/>
              </a:rPr>
              <a:t>2 on </a:t>
            </a:r>
            <a:r>
              <a:rPr lang="en-CA" sz="2400" dirty="0">
                <a:latin typeface="Arial Narrow" panose="020B0606020202030204" pitchFamily="34" charset="0"/>
              </a:rPr>
              <a:t>Board composition</a:t>
            </a:r>
            <a:endParaRPr lang="en-US" sz="2400" dirty="0">
              <a:latin typeface="Arial Narrow" panose="020B0606020202030204" pitchFamily="34" charset="0"/>
            </a:endParaRPr>
          </a:p>
          <a:p>
            <a:pPr lvl="0"/>
            <a:r>
              <a:rPr lang="en-US" sz="2400" dirty="0" smtClean="0">
                <a:latin typeface="Arial Narrow" panose="020B0606020202030204" pitchFamily="34" charset="0"/>
              </a:rPr>
              <a:t>Segment </a:t>
            </a:r>
            <a:r>
              <a:rPr lang="en-US" sz="2400" dirty="0">
                <a:latin typeface="Arial Narrow" panose="020B0606020202030204" pitchFamily="34" charset="0"/>
              </a:rPr>
              <a:t>4 on</a:t>
            </a:r>
            <a:r>
              <a:rPr lang="en-CA" sz="2400" dirty="0">
                <a:latin typeface="Arial Narrow" panose="020B0606020202030204" pitchFamily="34" charset="0"/>
              </a:rPr>
              <a:t>Terms of Reference and Policies</a:t>
            </a:r>
            <a:endParaRPr lang="en-US" sz="2400" dirty="0">
              <a:latin typeface="Arial Narrow" panose="020B0606020202030204" pitchFamily="34" charset="0"/>
            </a:endParaRPr>
          </a:p>
          <a:p>
            <a:pPr lvl="0"/>
            <a:r>
              <a:rPr lang="en-CA" sz="2400" dirty="0">
                <a:latin typeface="Arial Narrow" panose="020B0606020202030204" pitchFamily="34" charset="0"/>
              </a:rPr>
              <a:t>Segment 5 on Feedback and moving forward</a:t>
            </a:r>
            <a:endParaRPr lang="en-US" sz="2400" dirty="0">
              <a:latin typeface="Arial Narrow" panose="020B0606020202030204" pitchFamily="34" charset="0"/>
            </a:endParaRPr>
          </a:p>
          <a:p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4918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3377" y="887891"/>
            <a:ext cx="3657600" cy="553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i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yriad Pro" pitchFamily="34" charset="0"/>
                <a:sym typeface="Helvetica Neue"/>
              </a:rPr>
              <a:t>Segment  4 of 5</a:t>
            </a:r>
            <a:endParaRPr kumimoji="0" lang="en-US" sz="3000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Myriad Pro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103310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/>
            </a:pPr>
            <a:r>
              <a:rPr lang="en-US" sz="3300" b="1" dirty="0" smtClean="0"/>
              <a:t>Terms of Reference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sz="2700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77380" y="2111704"/>
            <a:ext cx="7763670" cy="841617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b="1" dirty="0" smtClean="0">
                <a:latin typeface="Arial Narrow" panose="020B0606020202030204" pitchFamily="34" charset="0"/>
              </a:rPr>
              <a:t>What do they need to know before they apply?</a:t>
            </a:r>
            <a:endParaRPr lang="en-CA" sz="3000" b="1" dirty="0">
              <a:latin typeface="Arial Narrow" panose="020B0606020202030204" pitchFamily="34" charset="0"/>
            </a:endParaRPr>
          </a:p>
        </p:txBody>
      </p:sp>
      <p:pic>
        <p:nvPicPr>
          <p:cNvPr id="4098" name="Picture 2" descr="P:\Communication\Webinars\Ottawa Sport Council\Fall 2016\Governance\term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38" y="3431258"/>
            <a:ext cx="3096226" cy="309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1436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3640" y="2359152"/>
            <a:ext cx="5769251" cy="2326549"/>
          </a:xfrm>
        </p:spPr>
        <p:txBody>
          <a:bodyPr/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Terms of Reference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Role </a:t>
            </a:r>
            <a:r>
              <a:rPr lang="en-US" sz="2400" dirty="0" smtClean="0">
                <a:latin typeface="Arial Narrow" panose="020B0606020202030204" pitchFamily="34" charset="0"/>
              </a:rPr>
              <a:t>expectations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Work plans</a:t>
            </a:r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Meetings &amp; Minutes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Policies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endParaRPr lang="en-US" sz="2400" dirty="0" smtClean="0">
              <a:latin typeface="Arial Narrow" panose="020B0606020202030204" pitchFamily="34" charset="0"/>
            </a:endParaRPr>
          </a:p>
        </p:txBody>
      </p:sp>
      <p:sp>
        <p:nvSpPr>
          <p:cNvPr id="4" name="Shape 92"/>
          <p:cNvSpPr txBox="1">
            <a:spLocks/>
          </p:cNvSpPr>
          <p:nvPr/>
        </p:nvSpPr>
        <p:spPr>
          <a:xfrm>
            <a:off x="482600" y="1641475"/>
            <a:ext cx="8229600" cy="873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97500"/>
          </a:bodyPr>
          <a:lstStyle>
            <a:lvl1pPr defTabSz="457200"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  <a:lvl2pPr defTabSz="457200"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defTabSz="457200"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defTabSz="457200"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defTabSz="457200"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defTabSz="457200"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 sz="1800"/>
            </a:pPr>
            <a:r>
              <a:rPr lang="en-US" b="1" dirty="0" smtClean="0">
                <a:latin typeface="Arial Narrow" panose="020B0606020202030204" pitchFamily="34" charset="0"/>
              </a:rPr>
              <a:t/>
            </a:r>
            <a:br>
              <a:rPr lang="en-US" b="1" dirty="0" smtClean="0">
                <a:latin typeface="Arial Narrow" panose="020B0606020202030204" pitchFamily="34" charset="0"/>
              </a:rPr>
            </a:br>
            <a:endParaRPr lang="en-US" sz="2700" b="1" dirty="0">
              <a:latin typeface="Arial Narrow" panose="020B0606020202030204" pitchFamily="34" charset="0"/>
            </a:endParaRPr>
          </a:p>
        </p:txBody>
      </p:sp>
      <p:sp>
        <p:nvSpPr>
          <p:cNvPr id="5" name="Shape 92"/>
          <p:cNvSpPr txBox="1">
            <a:spLocks/>
          </p:cNvSpPr>
          <p:nvPr/>
        </p:nvSpPr>
        <p:spPr>
          <a:xfrm>
            <a:off x="458216" y="1629283"/>
            <a:ext cx="8229600" cy="873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82500" lnSpcReduction="20000"/>
          </a:bodyPr>
          <a:lstStyle>
            <a:lvl1pPr defTabSz="457200"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  <a:lvl2pPr defTabSz="457200"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defTabSz="457200"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defTabSz="457200"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defTabSz="457200"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defTabSz="457200"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 sz="1800"/>
            </a:pPr>
            <a:r>
              <a:rPr lang="en-US" sz="3600" b="1" dirty="0" smtClean="0">
                <a:latin typeface="Arial Narrow" panose="020B0606020202030204" pitchFamily="34" charset="0"/>
              </a:rPr>
              <a:t>How do we operate effectively as a Board?</a:t>
            </a:r>
            <a:endParaRPr lang="en-US" sz="3600" b="1" dirty="0">
              <a:latin typeface="Arial Narrow" panose="020B0606020202030204" pitchFamily="34" charset="0"/>
            </a:endParaRPr>
          </a:p>
          <a:p>
            <a:pPr>
              <a:defRPr sz="1800"/>
            </a:pPr>
            <a:r>
              <a:rPr lang="en-US" b="1" dirty="0" smtClean="0">
                <a:latin typeface="Arial Narrow" panose="020B0606020202030204" pitchFamily="34" charset="0"/>
              </a:rPr>
              <a:t/>
            </a:r>
            <a:br>
              <a:rPr lang="en-US" b="1" dirty="0" smtClean="0">
                <a:latin typeface="Arial Narrow" panose="020B0606020202030204" pitchFamily="34" charset="0"/>
              </a:rPr>
            </a:br>
            <a:endParaRPr lang="en-US" sz="27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8137" y="4685701"/>
            <a:ext cx="5857607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 Narrow" panose="020B0606020202030204" pitchFamily="34" charset="0"/>
                <a:sym typeface="Helvetica Neue"/>
              </a:rPr>
              <a:t>Resource</a:t>
            </a:r>
          </a:p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  <a:hlinkClick r:id="rId2" action="ppaction://hlinkfile"/>
              </a:rPr>
              <a:t>Sample Board Mandate</a:t>
            </a:r>
            <a:endParaRPr lang="en-US" sz="20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 Narrow" panose="020B0606020202030204" pitchFamily="34" charset="0"/>
                <a:sym typeface="Helvetica Neue"/>
                <a:hlinkClick r:id="rId3" action="ppaction://hlinkfile"/>
              </a:rPr>
              <a:t>Sample Board </a:t>
            </a:r>
            <a:r>
              <a:rPr kumimoji="0" lang="en-US" sz="2000" b="0" i="0" u="none" strike="noStrike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 Narrow" panose="020B0606020202030204" pitchFamily="34" charset="0"/>
                <a:sym typeface="Helvetica Neue"/>
                <a:hlinkClick r:id="rId3" action="ppaction://hlinkfile"/>
              </a:rPr>
              <a:t>Workplan</a:t>
            </a: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 Narrow" panose="020B0606020202030204" pitchFamily="34" charset="0"/>
                <a:sym typeface="Helvetica Neue"/>
                <a:hlinkClick r:id="rId3" action="ppaction://hlinkfile"/>
              </a:rPr>
              <a:t> Template</a:t>
            </a:r>
            <a:endParaRPr kumimoji="0" lang="en-US" sz="2000" b="0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Arial Narrow" panose="020B0606020202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374482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3640" y="2359152"/>
            <a:ext cx="8336360" cy="5257800"/>
          </a:xfrm>
        </p:spPr>
        <p:txBody>
          <a:bodyPr/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Length of Term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# of </a:t>
            </a:r>
            <a:r>
              <a:rPr lang="en-US" sz="2400" dirty="0" smtClean="0">
                <a:latin typeface="Arial Narrow" panose="020B0606020202030204" pitchFamily="34" charset="0"/>
              </a:rPr>
              <a:t>meetings </a:t>
            </a:r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Time requirements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endParaRPr lang="en-US" sz="2400" dirty="0" smtClean="0">
              <a:latin typeface="Arial Narrow" panose="020B0606020202030204" pitchFamily="34" charset="0"/>
            </a:endParaRPr>
          </a:p>
        </p:txBody>
      </p:sp>
      <p:sp>
        <p:nvSpPr>
          <p:cNvPr id="4" name="Shape 92"/>
          <p:cNvSpPr txBox="1">
            <a:spLocks/>
          </p:cNvSpPr>
          <p:nvPr/>
        </p:nvSpPr>
        <p:spPr>
          <a:xfrm>
            <a:off x="482600" y="1641475"/>
            <a:ext cx="8229600" cy="873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97500"/>
          </a:bodyPr>
          <a:lstStyle>
            <a:lvl1pPr defTabSz="457200"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  <a:lvl2pPr defTabSz="457200"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defTabSz="457200"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defTabSz="457200"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defTabSz="457200"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defTabSz="457200"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 sz="1800"/>
            </a:pPr>
            <a:r>
              <a:rPr lang="en-US" b="1" dirty="0" smtClean="0">
                <a:latin typeface="Arial Narrow" panose="020B0606020202030204" pitchFamily="34" charset="0"/>
              </a:rPr>
              <a:t/>
            </a:r>
            <a:br>
              <a:rPr lang="en-US" b="1" dirty="0" smtClean="0">
                <a:latin typeface="Arial Narrow" panose="020B0606020202030204" pitchFamily="34" charset="0"/>
              </a:rPr>
            </a:br>
            <a:endParaRPr lang="en-US" sz="2700" b="1" dirty="0">
              <a:latin typeface="Arial Narrow" panose="020B0606020202030204" pitchFamily="34" charset="0"/>
            </a:endParaRPr>
          </a:p>
        </p:txBody>
      </p:sp>
      <p:sp>
        <p:nvSpPr>
          <p:cNvPr id="5" name="Shape 92"/>
          <p:cNvSpPr txBox="1">
            <a:spLocks/>
          </p:cNvSpPr>
          <p:nvPr/>
        </p:nvSpPr>
        <p:spPr>
          <a:xfrm>
            <a:off x="458216" y="1629283"/>
            <a:ext cx="8229600" cy="873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82500" lnSpcReduction="20000"/>
          </a:bodyPr>
          <a:lstStyle>
            <a:lvl1pPr defTabSz="457200"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  <a:lvl2pPr defTabSz="457200"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defTabSz="457200"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defTabSz="457200"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defTabSz="457200"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defTabSz="457200"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 sz="1800"/>
            </a:pPr>
            <a:r>
              <a:rPr lang="en-US" sz="3600" b="1" dirty="0" smtClean="0">
                <a:latin typeface="Arial Narrow" panose="020B0606020202030204" pitchFamily="34" charset="0"/>
              </a:rPr>
              <a:t>How long is the possible commitment?</a:t>
            </a:r>
            <a:endParaRPr lang="en-US" sz="3600" b="1" dirty="0">
              <a:latin typeface="Arial Narrow" panose="020B0606020202030204" pitchFamily="34" charset="0"/>
            </a:endParaRPr>
          </a:p>
          <a:p>
            <a:pPr>
              <a:defRPr sz="1800"/>
            </a:pPr>
            <a:r>
              <a:rPr lang="en-US" b="1" dirty="0" smtClean="0">
                <a:latin typeface="Arial Narrow" panose="020B0606020202030204" pitchFamily="34" charset="0"/>
              </a:rPr>
              <a:t/>
            </a:r>
            <a:br>
              <a:rPr lang="en-US" b="1" dirty="0" smtClean="0">
                <a:latin typeface="Arial Narrow" panose="020B0606020202030204" pitchFamily="34" charset="0"/>
              </a:rPr>
            </a:br>
            <a:endParaRPr lang="en-US" sz="27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0329" y="4357894"/>
            <a:ext cx="5857607" cy="13234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 Narrow" panose="020B0606020202030204" pitchFamily="34" charset="0"/>
                <a:sym typeface="Helvetica Neue"/>
              </a:rPr>
              <a:t>Resources</a:t>
            </a:r>
          </a:p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  <a:hlinkClick r:id="rId2"/>
              </a:rPr>
              <a:t>Terms of Reference Template</a:t>
            </a:r>
            <a:endParaRPr lang="en-US" sz="20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 Narrow" panose="020B0606020202030204" pitchFamily="34" charset="0"/>
                <a:sym typeface="Helvetica Neue"/>
                <a:hlinkClick r:id="rId3" action="ppaction://hlinkfile"/>
              </a:rPr>
              <a:t>Sample Terms of Reference – Audit Finance </a:t>
            </a:r>
            <a:b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 Narrow" panose="020B0606020202030204" pitchFamily="34" charset="0"/>
                <a:sym typeface="Helvetica Neue"/>
                <a:hlinkClick r:id="rId3" action="ppaction://hlinkfile"/>
              </a:rPr>
            </a:b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 Narrow" panose="020B0606020202030204" pitchFamily="34" charset="0"/>
                <a:sym typeface="Helvetica Neue"/>
                <a:hlinkClick r:id="rId3" action="ppaction://hlinkfile"/>
              </a:rPr>
              <a:t>Committee</a:t>
            </a:r>
            <a:endParaRPr kumimoji="0" lang="en-US" sz="2000" b="0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Arial Narrow" panose="020B0606020202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909743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3640" y="2272857"/>
            <a:ext cx="6654074" cy="4222945"/>
          </a:xfrm>
        </p:spPr>
        <p:txBody>
          <a:bodyPr/>
          <a:lstStyle/>
          <a:p>
            <a:r>
              <a:rPr lang="en-US" sz="2400" dirty="0">
                <a:latin typeface="Arial Narrow" panose="020B0606020202030204" pitchFamily="34" charset="0"/>
              </a:rPr>
              <a:t>Attend meetings regularly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Pre-meeting preparation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Actively participate / Show commitment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Request clarification </a:t>
            </a:r>
            <a:r>
              <a:rPr lang="en-US" sz="2400" dirty="0">
                <a:latin typeface="Arial Narrow" panose="020B0606020202030204" pitchFamily="34" charset="0"/>
              </a:rPr>
              <a:t>or more information </a:t>
            </a:r>
            <a:r>
              <a:rPr lang="en-US" sz="2400" dirty="0" smtClean="0">
                <a:latin typeface="Arial Narrow" panose="020B0606020202030204" pitchFamily="34" charset="0"/>
              </a:rPr>
              <a:t>as </a:t>
            </a:r>
            <a:r>
              <a:rPr lang="en-US" sz="2400" dirty="0">
                <a:latin typeface="Arial Narrow" panose="020B0606020202030204" pitchFamily="34" charset="0"/>
              </a:rPr>
              <a:t>needed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Avoid </a:t>
            </a:r>
            <a:r>
              <a:rPr lang="en-US" sz="2400" dirty="0">
                <a:latin typeface="Arial Narrow" panose="020B0606020202030204" pitchFamily="34" charset="0"/>
              </a:rPr>
              <a:t>any potential conflicts of interest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Understand and maintain </a:t>
            </a:r>
            <a:r>
              <a:rPr lang="en-US" sz="2400" dirty="0" smtClean="0">
                <a:latin typeface="Arial Narrow" panose="020B0606020202030204" pitchFamily="34" charset="0"/>
              </a:rPr>
              <a:t>confidentiality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Committee involvement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Financial requirements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Ensure legal and regulatory compliance</a:t>
            </a:r>
            <a:endParaRPr lang="en-US" sz="2400" dirty="0">
              <a:latin typeface="Arial Narrow" panose="020B0606020202030204" pitchFamily="34" charset="0"/>
            </a:endParaRPr>
          </a:p>
          <a:p>
            <a:endParaRPr lang="en-US" sz="2400" dirty="0" smtClean="0">
              <a:latin typeface="Arial Narrow" panose="020B0606020202030204" pitchFamily="34" charset="0"/>
            </a:endParaRPr>
          </a:p>
        </p:txBody>
      </p:sp>
      <p:sp>
        <p:nvSpPr>
          <p:cNvPr id="4" name="Shape 92"/>
          <p:cNvSpPr txBox="1">
            <a:spLocks/>
          </p:cNvSpPr>
          <p:nvPr/>
        </p:nvSpPr>
        <p:spPr>
          <a:xfrm>
            <a:off x="482600" y="1641475"/>
            <a:ext cx="8229600" cy="873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97500"/>
          </a:bodyPr>
          <a:lstStyle>
            <a:lvl1pPr defTabSz="457200"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  <a:lvl2pPr defTabSz="457200"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defTabSz="457200"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defTabSz="457200"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defTabSz="457200"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defTabSz="457200"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 sz="1800"/>
            </a:pPr>
            <a:r>
              <a:rPr lang="en-US" b="1" dirty="0" smtClean="0"/>
              <a:t/>
            </a:r>
            <a:br>
              <a:rPr lang="en-US" b="1" dirty="0" smtClean="0"/>
            </a:br>
            <a:endParaRPr lang="en-US" sz="2700" b="1" dirty="0"/>
          </a:p>
        </p:txBody>
      </p:sp>
      <p:sp>
        <p:nvSpPr>
          <p:cNvPr id="5" name="Shape 92"/>
          <p:cNvSpPr txBox="1">
            <a:spLocks/>
          </p:cNvSpPr>
          <p:nvPr/>
        </p:nvSpPr>
        <p:spPr>
          <a:xfrm>
            <a:off x="208841" y="1391783"/>
            <a:ext cx="8229600" cy="1208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82500" lnSpcReduction="20000"/>
          </a:bodyPr>
          <a:lstStyle>
            <a:lvl1pPr defTabSz="457200"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  <a:lvl2pPr defTabSz="457200"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defTabSz="457200"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defTabSz="457200"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defTabSz="457200"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defTabSz="457200"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defRPr sz="1800"/>
            </a:pPr>
            <a:r>
              <a:rPr lang="en-US" sz="3600" b="1" dirty="0" smtClean="0">
                <a:latin typeface="Arial Narrow" panose="020B0606020202030204" pitchFamily="34" charset="0"/>
              </a:rPr>
              <a:t>What are the Board members expected </a:t>
            </a:r>
          </a:p>
          <a:p>
            <a:pPr algn="l">
              <a:defRPr sz="1800"/>
            </a:pPr>
            <a:r>
              <a:rPr lang="en-US" sz="3600" b="1" dirty="0" smtClean="0">
                <a:latin typeface="Arial Narrow" panose="020B0606020202030204" pitchFamily="34" charset="0"/>
              </a:rPr>
              <a:t>to do?</a:t>
            </a:r>
            <a:endParaRPr lang="en-US" sz="3600" b="1" dirty="0">
              <a:latin typeface="Arial Narrow" panose="020B0606020202030204" pitchFamily="34" charset="0"/>
            </a:endParaRPr>
          </a:p>
          <a:p>
            <a:pPr>
              <a:defRPr sz="1800"/>
            </a:pPr>
            <a:r>
              <a:rPr lang="en-US" b="1" dirty="0" smtClean="0"/>
              <a:t/>
            </a:r>
            <a:br>
              <a:rPr lang="en-US" b="1" dirty="0" smtClean="0"/>
            </a:br>
            <a:endParaRPr 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37265806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725" y="2173251"/>
            <a:ext cx="5080973" cy="3039093"/>
          </a:xfrm>
        </p:spPr>
        <p:txBody>
          <a:bodyPr/>
          <a:lstStyle/>
          <a:p>
            <a:pPr marL="0" indent="0" algn="l">
              <a:buNone/>
            </a:pPr>
            <a:r>
              <a:rPr lang="en-US" b="1" dirty="0" smtClean="0">
                <a:latin typeface="Arial Narrow" panose="020B0606020202030204" pitchFamily="34" charset="0"/>
              </a:rPr>
              <a:t>Minutes</a:t>
            </a:r>
            <a:r>
              <a:rPr lang="en-US" dirty="0" smtClean="0">
                <a:latin typeface="Arial Narrow" panose="020B0606020202030204" pitchFamily="34" charset="0"/>
              </a:rPr>
              <a:t>:</a:t>
            </a:r>
            <a:endParaRPr lang="en-US" dirty="0">
              <a:latin typeface="Arial Narrow" panose="020B060602020203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latin typeface="Arial Narrow" panose="020B0606020202030204" pitchFamily="34" charset="0"/>
              </a:rPr>
              <a:t>The date and location of the meeting</a:t>
            </a:r>
          </a:p>
          <a:p>
            <a:pPr algn="l">
              <a:spcBef>
                <a:spcPts val="0"/>
              </a:spcBef>
            </a:pPr>
            <a:r>
              <a:rPr lang="en-US" dirty="0">
                <a:latin typeface="Arial Narrow" panose="020B0606020202030204" pitchFamily="34" charset="0"/>
              </a:rPr>
              <a:t>Members who were present for voting</a:t>
            </a:r>
          </a:p>
          <a:p>
            <a:pPr algn="l">
              <a:spcBef>
                <a:spcPts val="0"/>
              </a:spcBef>
            </a:pPr>
            <a:r>
              <a:rPr lang="en-US" dirty="0">
                <a:latin typeface="Arial Narrow" panose="020B0606020202030204" pitchFamily="34" charset="0"/>
              </a:rPr>
              <a:t>Motions put forth, the mover and seconder</a:t>
            </a:r>
          </a:p>
          <a:p>
            <a:pPr algn="l">
              <a:spcBef>
                <a:spcPts val="0"/>
              </a:spcBef>
            </a:pPr>
            <a:r>
              <a:rPr lang="en-US" dirty="0">
                <a:latin typeface="Arial Narrow" panose="020B0606020202030204" pitchFamily="34" charset="0"/>
              </a:rPr>
              <a:t>Amendments to motions</a:t>
            </a:r>
          </a:p>
          <a:p>
            <a:pPr algn="l">
              <a:spcBef>
                <a:spcPts val="0"/>
              </a:spcBef>
            </a:pPr>
            <a:r>
              <a:rPr lang="en-US" dirty="0">
                <a:latin typeface="Arial Narrow" panose="020B0606020202030204" pitchFamily="34" charset="0"/>
              </a:rPr>
              <a:t>The outcome of the motion (whether it was carried or not) and record of the </a:t>
            </a:r>
            <a:r>
              <a:rPr lang="en-US" dirty="0" smtClean="0">
                <a:latin typeface="Arial Narrow" panose="020B0606020202030204" pitchFamily="34" charset="0"/>
              </a:rPr>
              <a:t>vote (dissenters, who </a:t>
            </a:r>
            <a:r>
              <a:rPr lang="en-US" dirty="0">
                <a:latin typeface="Arial Narrow" panose="020B0606020202030204" pitchFamily="34" charset="0"/>
              </a:rPr>
              <a:t>voted in abstention or by </a:t>
            </a:r>
            <a:r>
              <a:rPr lang="en-US" dirty="0" smtClean="0">
                <a:latin typeface="Arial Narrow" panose="020B0606020202030204" pitchFamily="34" charset="0"/>
              </a:rPr>
              <a:t>proxy)</a:t>
            </a:r>
            <a:endParaRPr lang="en-US" dirty="0">
              <a:latin typeface="Arial Narrow" panose="020B0606020202030204" pitchFamily="34" charset="0"/>
            </a:endParaRPr>
          </a:p>
          <a:p>
            <a:pPr algn="l"/>
            <a:endParaRPr lang="en-US" sz="2400" dirty="0" smtClean="0">
              <a:latin typeface="Arial Narrow" panose="020B0606020202030204" pitchFamily="34" charset="0"/>
            </a:endParaRPr>
          </a:p>
        </p:txBody>
      </p:sp>
      <p:sp>
        <p:nvSpPr>
          <p:cNvPr id="5" name="Shape 92"/>
          <p:cNvSpPr txBox="1">
            <a:spLocks/>
          </p:cNvSpPr>
          <p:nvPr/>
        </p:nvSpPr>
        <p:spPr>
          <a:xfrm>
            <a:off x="232591" y="1214413"/>
            <a:ext cx="7157926" cy="540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97500"/>
          </a:bodyPr>
          <a:lstStyle>
            <a:lvl1pPr defTabSz="457200"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  <a:lvl2pPr defTabSz="457200"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defTabSz="457200"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defTabSz="457200"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defTabSz="457200"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defTabSz="457200"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defRPr sz="1800"/>
            </a:pPr>
            <a:r>
              <a:rPr lang="en-US" sz="3100" b="1" dirty="0" smtClean="0">
                <a:latin typeface="Arial Narrow" panose="020B0606020202030204" pitchFamily="34" charset="0"/>
              </a:rPr>
              <a:t>What do good Minutes and Motions look like?</a:t>
            </a:r>
            <a:endParaRPr lang="en-US" sz="3100" b="1" dirty="0"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2029" y="4839670"/>
            <a:ext cx="62872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 smtClean="0">
                <a:latin typeface="Arial Narrow" panose="020B0606020202030204" pitchFamily="34" charset="0"/>
              </a:rPr>
              <a:t>Resources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 Narrow" panose="020B0606020202030204" pitchFamily="34" charset="0"/>
                <a:hlinkClick r:id="rId2"/>
              </a:rPr>
              <a:t>Template – Meeting Agenda &amp; Minutes</a:t>
            </a:r>
            <a:endParaRPr lang="en-US" sz="20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 Narrow" panose="020B0606020202030204" pitchFamily="34" charset="0"/>
                <a:hlinkClick r:id="rId3"/>
              </a:rPr>
              <a:t>Sample Board Agenda</a:t>
            </a:r>
            <a:endParaRPr lang="en-US" sz="20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 Narrow" panose="020B0606020202030204" pitchFamily="34" charset="0"/>
                <a:hlinkClick r:id="rId4"/>
              </a:rPr>
              <a:t>A Guide to Great Board Minutes</a:t>
            </a:r>
            <a:endParaRPr lang="en-US" sz="20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 Narrow" panose="020B0606020202030204" pitchFamily="34" charset="0"/>
                <a:hlinkClick r:id="rId5"/>
              </a:rPr>
              <a:t>How to Write a Motion for a Board Meeting</a:t>
            </a:r>
            <a:endParaRPr lang="en-US" sz="20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CA" sz="2000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5221" y="2293477"/>
            <a:ext cx="3535025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 panose="020B0606020202030204" pitchFamily="34" charset="0"/>
                <a:sym typeface="Helvetica Neue"/>
              </a:rPr>
              <a:t>Motions</a:t>
            </a: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 panose="020B0606020202030204" pitchFamily="34" charset="0"/>
                <a:sym typeface="Helvetica Neue"/>
              </a:rPr>
              <a:t>: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Specific, unique, concise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 panose="020B0606020202030204" pitchFamily="34" charset="0"/>
                <a:sym typeface="Helvetica Neue"/>
              </a:rPr>
              <a:t>Address potential</a:t>
            </a:r>
            <a:r>
              <a:rPr kumimoji="0" lang="en-US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 panose="020B0606020202030204" pitchFamily="34" charset="0"/>
                <a:sym typeface="Helvetica Neue"/>
              </a:rPr>
              <a:t> objections</a:t>
            </a:r>
            <a:endParaRPr kumimoji="0" lang="en-CA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arrow" panose="020B0606020202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428280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0" y="2234265"/>
            <a:ext cx="7917660" cy="3727148"/>
          </a:xfrm>
        </p:spPr>
        <p:txBody>
          <a:bodyPr/>
          <a:lstStyle/>
          <a:p>
            <a:pPr algn="l"/>
            <a:r>
              <a:rPr lang="en-CA" sz="1800" dirty="0">
                <a:latin typeface="Arial Narrow" panose="020B0606020202030204" pitchFamily="34" charset="0"/>
              </a:rPr>
              <a:t>Code of ethics/conduct for all directors, staff, coaches and volunteers</a:t>
            </a:r>
          </a:p>
          <a:p>
            <a:pPr algn="l"/>
            <a:r>
              <a:rPr lang="en-CA" sz="1800" dirty="0">
                <a:latin typeface="Arial Narrow" panose="020B0606020202030204" pitchFamily="34" charset="0"/>
              </a:rPr>
              <a:t>Conflict of interest policy for Board, staff, coaches, officials and volunteers</a:t>
            </a:r>
          </a:p>
          <a:p>
            <a:pPr algn="l"/>
            <a:r>
              <a:rPr lang="en-CA" sz="1800" dirty="0">
                <a:latin typeface="Arial Narrow" panose="020B0606020202030204" pitchFamily="34" charset="0"/>
              </a:rPr>
              <a:t>Harassment and abuse policy for the board of directors, volunteers, staff, officials, coaches, athletes, parents and members/participants</a:t>
            </a:r>
          </a:p>
          <a:p>
            <a:pPr algn="l"/>
            <a:r>
              <a:rPr lang="en-CA" sz="1800" dirty="0">
                <a:latin typeface="Arial Narrow" panose="020B0606020202030204" pitchFamily="34" charset="0"/>
              </a:rPr>
              <a:t>Communication and privacy policy</a:t>
            </a:r>
          </a:p>
          <a:p>
            <a:pPr algn="l"/>
            <a:r>
              <a:rPr lang="en-CA" sz="1800" dirty="0">
                <a:latin typeface="Arial Narrow" panose="020B0606020202030204" pitchFamily="34" charset="0"/>
              </a:rPr>
              <a:t>Conflict resolution policy and a process through which decisions can be reviewed or appealed to a higher governing body</a:t>
            </a:r>
          </a:p>
          <a:p>
            <a:pPr algn="l"/>
            <a:r>
              <a:rPr lang="en-CA" sz="1800" dirty="0">
                <a:latin typeface="Arial Narrow" panose="020B0606020202030204" pitchFamily="34" charset="0"/>
              </a:rPr>
              <a:t>The club is registered as a society under a provincial society act or is incorporated at the provincial or federal level </a:t>
            </a:r>
            <a:r>
              <a:rPr lang="en-CA" sz="1800" dirty="0" smtClean="0">
                <a:latin typeface="Arial Narrow" panose="020B0606020202030204" pitchFamily="34" charset="0"/>
              </a:rPr>
              <a:t>(either not-for-profit or for-profit)</a:t>
            </a:r>
            <a:endParaRPr lang="en-CA" sz="1800" dirty="0">
              <a:latin typeface="Arial Narrow" panose="020B0606020202030204" pitchFamily="34" charset="0"/>
            </a:endParaRPr>
          </a:p>
          <a:p>
            <a:pPr algn="l"/>
            <a:r>
              <a:rPr lang="en-CA" sz="1800" dirty="0">
                <a:latin typeface="Arial Narrow" panose="020B0606020202030204" pitchFamily="34" charset="0"/>
              </a:rPr>
              <a:t>A constitution, by-laws and/or operational policies and procedures.</a:t>
            </a:r>
          </a:p>
          <a:p>
            <a:pPr algn="l"/>
            <a:r>
              <a:rPr lang="en-CA" sz="1800" dirty="0">
                <a:latin typeface="Arial Narrow" panose="020B0606020202030204" pitchFamily="34" charset="0"/>
              </a:rPr>
              <a:t>Certificate of insurance in the club’s name for all members, programs, and </a:t>
            </a:r>
            <a:r>
              <a:rPr lang="en-CA" sz="1800" dirty="0" smtClean="0">
                <a:latin typeface="Arial Narrow" panose="020B0606020202030204" pitchFamily="34" charset="0"/>
              </a:rPr>
              <a:t>activities</a:t>
            </a:r>
            <a:endParaRPr lang="en-US" sz="1800" dirty="0" smtClean="0">
              <a:latin typeface="Arial Narrow" panose="020B0606020202030204" pitchFamily="34" charset="0"/>
            </a:endParaRPr>
          </a:p>
        </p:txBody>
      </p:sp>
      <p:sp>
        <p:nvSpPr>
          <p:cNvPr id="4" name="Shape 92"/>
          <p:cNvSpPr txBox="1">
            <a:spLocks/>
          </p:cNvSpPr>
          <p:nvPr/>
        </p:nvSpPr>
        <p:spPr>
          <a:xfrm>
            <a:off x="482600" y="1641475"/>
            <a:ext cx="8229600" cy="687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97500"/>
          </a:bodyPr>
          <a:lstStyle>
            <a:lvl1pPr defTabSz="457200"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  <a:lvl2pPr defTabSz="457200"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defTabSz="457200"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defTabSz="457200"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defTabSz="457200"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defTabSz="457200"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 sz="1800"/>
            </a:pPr>
            <a:r>
              <a:rPr lang="en-US" b="1" dirty="0" smtClean="0">
                <a:latin typeface="Arial Narrow" panose="020B0606020202030204" pitchFamily="34" charset="0"/>
              </a:rPr>
              <a:t/>
            </a:r>
            <a:br>
              <a:rPr lang="en-US" b="1" dirty="0" smtClean="0">
                <a:latin typeface="Arial Narrow" panose="020B0606020202030204" pitchFamily="34" charset="0"/>
              </a:rPr>
            </a:br>
            <a:endParaRPr lang="en-US" sz="2700" b="1" dirty="0">
              <a:latin typeface="Arial Narrow" panose="020B0606020202030204" pitchFamily="34" charset="0"/>
            </a:endParaRPr>
          </a:p>
        </p:txBody>
      </p:sp>
      <p:sp>
        <p:nvSpPr>
          <p:cNvPr id="5" name="Shape 92"/>
          <p:cNvSpPr txBox="1">
            <a:spLocks/>
          </p:cNvSpPr>
          <p:nvPr/>
        </p:nvSpPr>
        <p:spPr>
          <a:xfrm>
            <a:off x="208841" y="1140888"/>
            <a:ext cx="7157926" cy="616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97500"/>
          </a:bodyPr>
          <a:lstStyle>
            <a:lvl1pPr defTabSz="457200"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  <a:lvl2pPr defTabSz="457200"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defTabSz="457200"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defTabSz="457200"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defTabSz="457200"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defTabSz="457200"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defRPr sz="1800"/>
            </a:pPr>
            <a:r>
              <a:rPr lang="en-US" sz="2900" b="1" dirty="0" smtClean="0">
                <a:latin typeface="Arial Narrow" panose="020B0606020202030204" pitchFamily="34" charset="0"/>
              </a:rPr>
              <a:t>What policies should you have in place?</a:t>
            </a:r>
            <a:endParaRPr lang="en-US" sz="2900" b="1" dirty="0">
              <a:latin typeface="Arial Narrow" panose="020B0606020202030204" pitchFamily="34" charset="0"/>
            </a:endParaRPr>
          </a:p>
          <a:p>
            <a:pPr>
              <a:defRPr sz="1800"/>
            </a:pP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8217" y="1576441"/>
            <a:ext cx="8549596" cy="4321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noAutofit/>
          </a:bodyPr>
          <a:lstStyle/>
          <a:p>
            <a:pPr algn="l" rtl="0" latinLnBrk="1" hangingPunct="0"/>
            <a:r>
              <a:rPr lang="en-US" sz="1900" dirty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en-US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oard </a:t>
            </a:r>
            <a:r>
              <a:rPr lang="en-US" sz="1900" dirty="0">
                <a:solidFill>
                  <a:schemeClr val="tx1"/>
                </a:solidFill>
                <a:latin typeface="Arial Narrow" panose="020B0606020202030204" pitchFamily="34" charset="0"/>
              </a:rPr>
              <a:t>(or equivalent) </a:t>
            </a:r>
            <a:r>
              <a:rPr lang="en-US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approved/adopted </a:t>
            </a:r>
            <a:r>
              <a:rPr lang="en-US" sz="1900" dirty="0">
                <a:solidFill>
                  <a:schemeClr val="tx1"/>
                </a:solidFill>
                <a:latin typeface="Arial Narrow" panose="020B0606020202030204" pitchFamily="34" charset="0"/>
              </a:rPr>
              <a:t>and regularly reviewed polices </a:t>
            </a:r>
            <a:endParaRPr lang="en-US" sz="19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l" rtl="0" latinLnBrk="1" hangingPunct="0"/>
            <a:r>
              <a:rPr lang="en-US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and documentation:</a:t>
            </a:r>
            <a:endParaRPr kumimoji="0" lang="en-CA" sz="19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 Narrow" panose="020B0606020202030204" pitchFamily="34" charset="0"/>
              <a:sym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8248" y="6292508"/>
            <a:ext cx="8225642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 panose="020B0606020202030204" pitchFamily="34" charset="0"/>
                <a:sym typeface="Helvetica Neue"/>
              </a:rPr>
              <a:t>Resources</a:t>
            </a:r>
            <a:r>
              <a: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 panose="020B0606020202030204" pitchFamily="34" charset="0"/>
                <a:sym typeface="Helvetica Neue"/>
              </a:rPr>
              <a:t>: </a:t>
            </a:r>
            <a:r>
              <a: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 panose="020B0606020202030204" pitchFamily="34" charset="0"/>
                <a:sym typeface="Helvetica Neue"/>
                <a:hlinkClick r:id="rId3"/>
              </a:rPr>
              <a:t>Templates</a:t>
            </a:r>
            <a:r>
              <a:rPr kumimoji="0" lang="en-US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 panose="020B0606020202030204" pitchFamily="34" charset="0"/>
                <a:sym typeface="Helvetica Neue"/>
                <a:hlinkClick r:id="rId3"/>
              </a:rPr>
              <a:t> and Example Policies</a:t>
            </a:r>
            <a:endParaRPr kumimoji="0" lang="en-CA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arrow" panose="020B0606020202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416917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024" y="4572000"/>
            <a:ext cx="4267512" cy="216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Arial Narrow" panose="020B0606020202030204" pitchFamily="34" charset="0"/>
              </a:rPr>
              <a:t>Thank You</a:t>
            </a:r>
            <a:endParaRPr lang="en-US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200" y="2362200"/>
            <a:ext cx="833636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This concludes Segment 4 </a:t>
            </a:r>
            <a:r>
              <a:rPr lang="en-US" sz="2400" dirty="0">
                <a:latin typeface="Arial Narrow" panose="020B0606020202030204" pitchFamily="34" charset="0"/>
              </a:rPr>
              <a:t>of </a:t>
            </a:r>
            <a:r>
              <a:rPr lang="en-US" sz="2400" i="1" dirty="0" smtClean="0">
                <a:latin typeface="Arial Narrow" panose="020B0606020202030204" pitchFamily="34" charset="0"/>
              </a:rPr>
              <a:t>Governance: Building Your Best Board</a:t>
            </a:r>
            <a:r>
              <a:rPr lang="en-US" sz="2400" dirty="0" smtClean="0">
                <a:latin typeface="Arial Narrow" panose="020B0606020202030204" pitchFamily="34" charset="0"/>
              </a:rPr>
              <a:t>, continue learning by watching: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Segment 1 on What is Governance and Governance vs Operations</a:t>
            </a:r>
          </a:p>
          <a:p>
            <a:pPr lvl="0"/>
            <a:r>
              <a:rPr lang="en-US" sz="2400" dirty="0" smtClean="0">
                <a:latin typeface="Arial Narrow" panose="020B0606020202030204" pitchFamily="34" charset="0"/>
              </a:rPr>
              <a:t>Segment </a:t>
            </a:r>
            <a:r>
              <a:rPr lang="en-US" sz="2400" dirty="0">
                <a:latin typeface="Arial Narrow" panose="020B0606020202030204" pitchFamily="34" charset="0"/>
              </a:rPr>
              <a:t>2 on </a:t>
            </a:r>
            <a:r>
              <a:rPr lang="en-CA" sz="2400" dirty="0">
                <a:latin typeface="Arial Narrow" panose="020B0606020202030204" pitchFamily="34" charset="0"/>
              </a:rPr>
              <a:t>Board composition</a:t>
            </a:r>
            <a:endParaRPr lang="en-US" sz="2400" dirty="0">
              <a:latin typeface="Arial Narrow" panose="020B0606020202030204" pitchFamily="34" charset="0"/>
            </a:endParaRPr>
          </a:p>
          <a:p>
            <a:pPr lvl="0"/>
            <a:r>
              <a:rPr lang="en-US" sz="2400" dirty="0" smtClean="0">
                <a:latin typeface="Arial Narrow" panose="020B0606020202030204" pitchFamily="34" charset="0"/>
              </a:rPr>
              <a:t>Segment 3 on </a:t>
            </a:r>
            <a:r>
              <a:rPr lang="en-CA" sz="2400" dirty="0" smtClean="0">
                <a:latin typeface="Arial Narrow" panose="020B0606020202030204" pitchFamily="34" charset="0"/>
              </a:rPr>
              <a:t>Board </a:t>
            </a:r>
            <a:r>
              <a:rPr lang="en-CA" sz="2400" dirty="0">
                <a:latin typeface="Arial Narrow" panose="020B0606020202030204" pitchFamily="34" charset="0"/>
              </a:rPr>
              <a:t>recruitment</a:t>
            </a:r>
            <a:endParaRPr lang="en-US" sz="2400" dirty="0">
              <a:latin typeface="Arial Narrow" panose="020B0606020202030204" pitchFamily="34" charset="0"/>
            </a:endParaRPr>
          </a:p>
          <a:p>
            <a:pPr lvl="0"/>
            <a:r>
              <a:rPr lang="en-CA" sz="2400" dirty="0" smtClean="0">
                <a:latin typeface="Arial Narrow" panose="020B0606020202030204" pitchFamily="34" charset="0"/>
              </a:rPr>
              <a:t>Segment </a:t>
            </a:r>
            <a:r>
              <a:rPr lang="en-CA" sz="2400" dirty="0">
                <a:latin typeface="Arial Narrow" panose="020B0606020202030204" pitchFamily="34" charset="0"/>
              </a:rPr>
              <a:t>5 on Feedback and moving forward</a:t>
            </a:r>
            <a:endParaRPr lang="en-US" sz="2400" dirty="0">
              <a:latin typeface="Arial Narrow" panose="020B0606020202030204" pitchFamily="34" charset="0"/>
            </a:endParaRPr>
          </a:p>
          <a:p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9981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3377" y="887891"/>
            <a:ext cx="3657600" cy="553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i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yriad Pro" pitchFamily="34" charset="0"/>
                <a:sym typeface="Helvetica Neue"/>
              </a:rPr>
              <a:t>Segment 1 of 5</a:t>
            </a:r>
            <a:endParaRPr kumimoji="0" lang="en-US" sz="3000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Myriad Pro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826472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3377" y="887891"/>
            <a:ext cx="3657600" cy="553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i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yriad Pro" pitchFamily="34" charset="0"/>
                <a:sym typeface="Helvetica Neue"/>
              </a:rPr>
              <a:t>Segment  5 of 5</a:t>
            </a:r>
            <a:endParaRPr kumimoji="0" lang="en-US" sz="3000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Myriad Pro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874464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330200" y="1310950"/>
            <a:ext cx="8229600" cy="873126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/>
            </a:pPr>
            <a:r>
              <a:rPr lang="en-US" sz="3300" b="1" dirty="0" smtClean="0"/>
              <a:t>Feedback/Evaluation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sz="2700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77380" y="1933579"/>
            <a:ext cx="7763670" cy="1092542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b="1" dirty="0" smtClean="0">
                <a:latin typeface="Arial Narrow" panose="020B0606020202030204" pitchFamily="34" charset="0"/>
              </a:rPr>
              <a:t>How do we maximize Board </a:t>
            </a:r>
          </a:p>
          <a:p>
            <a:pPr marL="0" indent="0" algn="ctr">
              <a:buNone/>
            </a:pPr>
            <a:r>
              <a:rPr lang="en-US" sz="3000" b="1" dirty="0" smtClean="0">
                <a:latin typeface="Arial Narrow" panose="020B0606020202030204" pitchFamily="34" charset="0"/>
              </a:rPr>
              <a:t>contributions?</a:t>
            </a:r>
            <a:endParaRPr lang="en-CA" sz="3000" b="1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P:\Communication\Webinars\Ottawa Sport Council\Fall 2016\Governance\Performance Managem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208" y="3379826"/>
            <a:ext cx="3452855" cy="319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0795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3640" y="2359152"/>
            <a:ext cx="8336360" cy="1505712"/>
          </a:xfrm>
        </p:spPr>
        <p:txBody>
          <a:bodyPr/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Board self-evaluation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Board evaluation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[Senior staff evaluation]</a:t>
            </a:r>
            <a:endParaRPr lang="en-US" sz="2400" dirty="0">
              <a:latin typeface="Arial Narrow" panose="020B0606020202030204" pitchFamily="34" charset="0"/>
            </a:endParaRPr>
          </a:p>
          <a:p>
            <a:endParaRPr lang="en-US" sz="2400" dirty="0" smtClean="0">
              <a:latin typeface="Arial Narrow" panose="020B0606020202030204" pitchFamily="34" charset="0"/>
            </a:endParaRPr>
          </a:p>
        </p:txBody>
      </p:sp>
      <p:sp>
        <p:nvSpPr>
          <p:cNvPr id="4" name="Shape 92"/>
          <p:cNvSpPr txBox="1">
            <a:spLocks/>
          </p:cNvSpPr>
          <p:nvPr/>
        </p:nvSpPr>
        <p:spPr>
          <a:xfrm>
            <a:off x="482600" y="1641475"/>
            <a:ext cx="8229600" cy="873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97500"/>
          </a:bodyPr>
          <a:lstStyle>
            <a:lvl1pPr defTabSz="457200"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  <a:lvl2pPr defTabSz="457200"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defTabSz="457200"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defTabSz="457200"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defTabSz="457200"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defTabSz="457200"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 sz="1800"/>
            </a:pPr>
            <a:r>
              <a:rPr lang="en-US" b="1" dirty="0" smtClean="0">
                <a:latin typeface="Arial Narrow" panose="020B0606020202030204" pitchFamily="34" charset="0"/>
              </a:rPr>
              <a:t/>
            </a:r>
            <a:br>
              <a:rPr lang="en-US" b="1" dirty="0" smtClean="0">
                <a:latin typeface="Arial Narrow" panose="020B0606020202030204" pitchFamily="34" charset="0"/>
              </a:rPr>
            </a:br>
            <a:endParaRPr lang="en-US" sz="2700" b="1" dirty="0">
              <a:latin typeface="Arial Narrow" panose="020B0606020202030204" pitchFamily="34" charset="0"/>
            </a:endParaRPr>
          </a:p>
        </p:txBody>
      </p:sp>
      <p:sp>
        <p:nvSpPr>
          <p:cNvPr id="5" name="Shape 92"/>
          <p:cNvSpPr txBox="1">
            <a:spLocks/>
          </p:cNvSpPr>
          <p:nvPr/>
        </p:nvSpPr>
        <p:spPr>
          <a:xfrm>
            <a:off x="458216" y="1629283"/>
            <a:ext cx="8229600" cy="873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82500" lnSpcReduction="20000"/>
          </a:bodyPr>
          <a:lstStyle>
            <a:lvl1pPr defTabSz="457200"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  <a:lvl2pPr defTabSz="457200"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defTabSz="457200"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defTabSz="457200"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defTabSz="457200"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defTabSz="457200"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 sz="1800"/>
            </a:pPr>
            <a:r>
              <a:rPr lang="en-US" sz="3600" b="1" dirty="0" smtClean="0">
                <a:latin typeface="Arial Narrow" panose="020B0606020202030204" pitchFamily="34" charset="0"/>
              </a:rPr>
              <a:t>When and how to provide feedback?</a:t>
            </a:r>
            <a:endParaRPr lang="en-US" sz="3600" b="1" dirty="0">
              <a:latin typeface="Arial Narrow" panose="020B0606020202030204" pitchFamily="34" charset="0"/>
            </a:endParaRPr>
          </a:p>
          <a:p>
            <a:pPr>
              <a:defRPr sz="1800"/>
            </a:pPr>
            <a:r>
              <a:rPr lang="en-US" b="1" dirty="0" smtClean="0">
                <a:latin typeface="Arial Narrow" panose="020B0606020202030204" pitchFamily="34" charset="0"/>
              </a:rPr>
              <a:t/>
            </a:r>
            <a:br>
              <a:rPr lang="en-US" b="1" dirty="0" smtClean="0">
                <a:latin typeface="Arial Narrow" panose="020B0606020202030204" pitchFamily="34" charset="0"/>
              </a:rPr>
            </a:br>
            <a:endParaRPr lang="en-US" sz="2700" b="1" dirty="0"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6446" y="4460167"/>
            <a:ext cx="62872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 smtClean="0">
                <a:latin typeface="Arial Narrow" panose="020B0606020202030204" pitchFamily="34" charset="0"/>
              </a:rPr>
              <a:t>Resources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Arial Narrow" panose="020B0606020202030204" pitchFamily="34" charset="0"/>
                <a:hlinkClick r:id="rId2"/>
              </a:rPr>
              <a:t>Sample Board Self-Evaluation Questionnaire</a:t>
            </a:r>
            <a:endParaRPr lang="en-US" sz="2000" dirty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 Narrow" panose="020B0606020202030204" pitchFamily="34" charset="0"/>
              </a:rPr>
              <a:t>Template – </a:t>
            </a:r>
            <a:r>
              <a:rPr lang="en-US" sz="2000" dirty="0" smtClean="0">
                <a:latin typeface="Arial Narrow" panose="020B0606020202030204" pitchFamily="34" charset="0"/>
                <a:hlinkClick r:id="rId3"/>
              </a:rPr>
              <a:t>Coach Performance Evaluation</a:t>
            </a:r>
            <a:endParaRPr lang="en-US" sz="20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CA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7448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3640" y="2359152"/>
            <a:ext cx="8336360" cy="5257800"/>
          </a:xfrm>
        </p:spPr>
        <p:txBody>
          <a:bodyPr/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What did we learn?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How can we improve?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endParaRPr lang="en-US" sz="2400" dirty="0" smtClean="0">
              <a:latin typeface="Arial Narrow" panose="020B0606020202030204" pitchFamily="34" charset="0"/>
            </a:endParaRPr>
          </a:p>
        </p:txBody>
      </p:sp>
      <p:sp>
        <p:nvSpPr>
          <p:cNvPr id="4" name="Shape 92"/>
          <p:cNvSpPr txBox="1">
            <a:spLocks/>
          </p:cNvSpPr>
          <p:nvPr/>
        </p:nvSpPr>
        <p:spPr>
          <a:xfrm>
            <a:off x="482600" y="1641475"/>
            <a:ext cx="8229600" cy="873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97500"/>
          </a:bodyPr>
          <a:lstStyle>
            <a:lvl1pPr defTabSz="457200"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  <a:lvl2pPr defTabSz="457200"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defTabSz="457200"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defTabSz="457200"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defTabSz="457200"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defTabSz="457200"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 sz="1800"/>
            </a:pPr>
            <a:r>
              <a:rPr lang="en-US" b="1" dirty="0" smtClean="0"/>
              <a:t/>
            </a:r>
            <a:br>
              <a:rPr lang="en-US" b="1" dirty="0" smtClean="0"/>
            </a:br>
            <a:endParaRPr lang="en-US" sz="2700" b="1" dirty="0"/>
          </a:p>
        </p:txBody>
      </p:sp>
      <p:sp>
        <p:nvSpPr>
          <p:cNvPr id="5" name="Shape 92"/>
          <p:cNvSpPr txBox="1">
            <a:spLocks/>
          </p:cNvSpPr>
          <p:nvPr/>
        </p:nvSpPr>
        <p:spPr>
          <a:xfrm>
            <a:off x="458216" y="1629283"/>
            <a:ext cx="8229600" cy="873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82500" lnSpcReduction="20000"/>
          </a:bodyPr>
          <a:lstStyle>
            <a:lvl1pPr defTabSz="457200"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  <a:lvl2pPr defTabSz="457200"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defTabSz="457200"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defTabSz="457200"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defTabSz="457200"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defTabSz="457200"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 sz="1800"/>
            </a:pPr>
            <a:r>
              <a:rPr lang="en-US" sz="3600" b="1" dirty="0" smtClean="0">
                <a:latin typeface="Arial Narrow" panose="020B0606020202030204" pitchFamily="34" charset="0"/>
              </a:rPr>
              <a:t>How did the Board help?</a:t>
            </a:r>
            <a:endParaRPr lang="en-US" sz="3600" b="1" dirty="0">
              <a:latin typeface="Arial Narrow" panose="020B0606020202030204" pitchFamily="34" charset="0"/>
            </a:endParaRPr>
          </a:p>
          <a:p>
            <a:pPr>
              <a:defRPr sz="1800"/>
            </a:pPr>
            <a:r>
              <a:rPr lang="en-US" b="1" dirty="0" smtClean="0"/>
              <a:t/>
            </a:r>
            <a:br>
              <a:rPr lang="en-US" b="1" dirty="0" smtClean="0"/>
            </a:br>
            <a:endParaRPr 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37622608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8515" y="3070659"/>
            <a:ext cx="5931703" cy="2178234"/>
          </a:xfrm>
        </p:spPr>
        <p:txBody>
          <a:bodyPr/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Public recognition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Personal thanks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Corporate swag</a:t>
            </a:r>
          </a:p>
          <a:p>
            <a:endParaRPr lang="en-US" sz="2400" dirty="0" smtClean="0">
              <a:latin typeface="Arial Narrow" panose="020B0606020202030204" pitchFamily="34" charset="0"/>
            </a:endParaRPr>
          </a:p>
        </p:txBody>
      </p:sp>
      <p:sp>
        <p:nvSpPr>
          <p:cNvPr id="4" name="Shape 92"/>
          <p:cNvSpPr txBox="1">
            <a:spLocks/>
          </p:cNvSpPr>
          <p:nvPr/>
        </p:nvSpPr>
        <p:spPr>
          <a:xfrm>
            <a:off x="482600" y="1641475"/>
            <a:ext cx="8229600" cy="873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97500"/>
          </a:bodyPr>
          <a:lstStyle>
            <a:lvl1pPr defTabSz="457200"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  <a:lvl2pPr defTabSz="457200"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defTabSz="457200"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defTabSz="457200"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defTabSz="457200"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defTabSz="457200"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 sz="1800"/>
            </a:pPr>
            <a:r>
              <a:rPr lang="en-US" b="1" dirty="0" smtClean="0">
                <a:latin typeface="Arial Narrow" panose="020B0606020202030204" pitchFamily="34" charset="0"/>
              </a:rPr>
              <a:t/>
            </a:r>
            <a:br>
              <a:rPr lang="en-US" b="1" dirty="0" smtClean="0">
                <a:latin typeface="Arial Narrow" panose="020B0606020202030204" pitchFamily="34" charset="0"/>
              </a:rPr>
            </a:br>
            <a:endParaRPr lang="en-US" sz="2700" b="1" dirty="0">
              <a:latin typeface="Arial Narrow" panose="020B0606020202030204" pitchFamily="34" charset="0"/>
            </a:endParaRPr>
          </a:p>
        </p:txBody>
      </p:sp>
      <p:sp>
        <p:nvSpPr>
          <p:cNvPr id="5" name="Shape 92"/>
          <p:cNvSpPr txBox="1">
            <a:spLocks/>
          </p:cNvSpPr>
          <p:nvPr/>
        </p:nvSpPr>
        <p:spPr>
          <a:xfrm>
            <a:off x="458216" y="1629283"/>
            <a:ext cx="8229600" cy="873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82500" lnSpcReduction="20000"/>
          </a:bodyPr>
          <a:lstStyle>
            <a:lvl1pPr defTabSz="457200"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  <a:lvl2pPr defTabSz="457200"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defTabSz="457200"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defTabSz="457200"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defTabSz="457200"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defTabSz="457200"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defRPr sz="1800"/>
            </a:pPr>
            <a:r>
              <a:rPr lang="en-US" sz="3600" b="1" dirty="0" smtClean="0">
                <a:latin typeface="Arial Narrow" panose="020B0606020202030204" pitchFamily="34" charset="0"/>
              </a:rPr>
              <a:t>How to recognize volunteer Board contributions?</a:t>
            </a:r>
            <a:endParaRPr lang="en-US" sz="3600" b="1" dirty="0">
              <a:latin typeface="Arial Narrow" panose="020B0606020202030204" pitchFamily="34" charset="0"/>
            </a:endParaRPr>
          </a:p>
          <a:p>
            <a:pPr>
              <a:defRPr sz="1800"/>
            </a:pPr>
            <a:r>
              <a:rPr lang="en-US" b="1" dirty="0" smtClean="0">
                <a:latin typeface="Arial Narrow" panose="020B0606020202030204" pitchFamily="34" charset="0"/>
              </a:rPr>
              <a:t/>
            </a:r>
            <a:br>
              <a:rPr lang="en-US" b="1" dirty="0" smtClean="0">
                <a:latin typeface="Arial Narrow" panose="020B0606020202030204" pitchFamily="34" charset="0"/>
              </a:rPr>
            </a:br>
            <a:endParaRPr lang="en-US" sz="27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7520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330200" y="1405950"/>
            <a:ext cx="8229600" cy="70786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 algn="l">
              <a:defRPr sz="1800"/>
            </a:pPr>
            <a:r>
              <a:rPr lang="en-US" sz="3300" b="1" dirty="0" smtClean="0"/>
              <a:t>Succession Planning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sz="2700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9255" y="2087954"/>
            <a:ext cx="7763670" cy="1252634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b="1" dirty="0" smtClean="0">
                <a:latin typeface="Arial Narrow" panose="020B0606020202030204" pitchFamily="34" charset="0"/>
              </a:rPr>
              <a:t>How do you ensure smooth Board member transitions?</a:t>
            </a:r>
            <a:endParaRPr lang="en-CA" sz="3000" b="1" dirty="0">
              <a:latin typeface="Arial Narrow" panose="020B0606020202030204" pitchFamily="34" charset="0"/>
            </a:endParaRPr>
          </a:p>
        </p:txBody>
      </p:sp>
      <p:pic>
        <p:nvPicPr>
          <p:cNvPr id="3074" name="Picture 2" descr="P:\Communication\Webinars\Ottawa Sport Council\Fall 2016\Governance\Thank Yo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705" y="3364338"/>
            <a:ext cx="5422900" cy="325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3461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3640" y="2944368"/>
            <a:ext cx="8336360" cy="1091184"/>
          </a:xfrm>
        </p:spPr>
        <p:txBody>
          <a:bodyPr/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Planned succession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Unplanned succession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endParaRPr lang="en-US" sz="2400" dirty="0" smtClean="0">
              <a:latin typeface="Arial Narrow" panose="020B0606020202030204" pitchFamily="34" charset="0"/>
            </a:endParaRPr>
          </a:p>
        </p:txBody>
      </p:sp>
      <p:sp>
        <p:nvSpPr>
          <p:cNvPr id="4" name="Shape 92"/>
          <p:cNvSpPr txBox="1">
            <a:spLocks/>
          </p:cNvSpPr>
          <p:nvPr/>
        </p:nvSpPr>
        <p:spPr>
          <a:xfrm>
            <a:off x="482600" y="1641475"/>
            <a:ext cx="8229600" cy="873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97500"/>
          </a:bodyPr>
          <a:lstStyle>
            <a:lvl1pPr defTabSz="457200"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  <a:lvl2pPr defTabSz="457200"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defTabSz="457200"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defTabSz="457200"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defTabSz="457200"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defTabSz="457200"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 sz="1800"/>
            </a:pPr>
            <a:r>
              <a:rPr lang="en-US" b="1" dirty="0" smtClean="0"/>
              <a:t/>
            </a:r>
            <a:br>
              <a:rPr lang="en-US" b="1" dirty="0" smtClean="0"/>
            </a:br>
            <a:endParaRPr lang="en-US" sz="2700" b="1" dirty="0"/>
          </a:p>
        </p:txBody>
      </p:sp>
      <p:sp>
        <p:nvSpPr>
          <p:cNvPr id="5" name="Shape 92"/>
          <p:cNvSpPr txBox="1">
            <a:spLocks/>
          </p:cNvSpPr>
          <p:nvPr/>
        </p:nvSpPr>
        <p:spPr>
          <a:xfrm>
            <a:off x="458216" y="1629282"/>
            <a:ext cx="8393176" cy="1199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75000" lnSpcReduction="20000"/>
          </a:bodyPr>
          <a:lstStyle>
            <a:lvl1pPr defTabSz="457200"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  <a:lvl2pPr defTabSz="457200"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defTabSz="457200"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defTabSz="457200"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defTabSz="457200"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defTabSz="457200"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 sz="1800"/>
            </a:pPr>
            <a:r>
              <a:rPr lang="en-US" sz="4000" b="1" dirty="0" smtClean="0">
                <a:latin typeface="Arial Narrow" panose="020B0606020202030204" pitchFamily="34" charset="0"/>
              </a:rPr>
              <a:t>How do you develop a successful Board Succession Plan?</a:t>
            </a:r>
            <a:endParaRPr lang="en-US" sz="4000" b="1" dirty="0">
              <a:latin typeface="Arial Narrow" panose="020B0606020202030204" pitchFamily="34" charset="0"/>
            </a:endParaRPr>
          </a:p>
          <a:p>
            <a:pPr>
              <a:defRPr sz="1800"/>
            </a:pPr>
            <a:r>
              <a:rPr lang="en-US" b="1" dirty="0" smtClean="0"/>
              <a:t/>
            </a:r>
            <a:br>
              <a:rPr lang="en-US" b="1" dirty="0" smtClean="0"/>
            </a:br>
            <a:endParaRPr lang="en-US" sz="2700" b="1" dirty="0"/>
          </a:p>
        </p:txBody>
      </p:sp>
      <p:sp>
        <p:nvSpPr>
          <p:cNvPr id="6" name="Rectangle 5"/>
          <p:cNvSpPr/>
          <p:nvPr/>
        </p:nvSpPr>
        <p:spPr>
          <a:xfrm>
            <a:off x="1183640" y="4511404"/>
            <a:ext cx="62872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 smtClean="0">
                <a:latin typeface="Arial Narrow" panose="020B0606020202030204" pitchFamily="34" charset="0"/>
              </a:rPr>
              <a:t>Resources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 Narrow" panose="020B0606020202030204" pitchFamily="34" charset="0"/>
              </a:rPr>
              <a:t>Webinar – </a:t>
            </a:r>
            <a:r>
              <a:rPr lang="en-US" sz="2000" dirty="0" smtClean="0">
                <a:latin typeface="Arial Narrow" panose="020B0606020202030204" pitchFamily="34" charset="0"/>
                <a:hlinkClick r:id="rId3"/>
              </a:rPr>
              <a:t>Succession Planning</a:t>
            </a:r>
            <a:endParaRPr lang="en-US" sz="20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 Narrow" panose="020B0606020202030204" pitchFamily="34" charset="0"/>
                <a:hlinkClick r:id="rId4"/>
              </a:rPr>
              <a:t>Sample Emergency Succession Planning Template</a:t>
            </a:r>
            <a:endParaRPr lang="en-CA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7527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98"/>
          <p:cNvSpPr txBox="1">
            <a:spLocks/>
          </p:cNvSpPr>
          <p:nvPr/>
        </p:nvSpPr>
        <p:spPr>
          <a:xfrm>
            <a:off x="415544" y="1037347"/>
            <a:ext cx="7772400" cy="663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defTabSz="457200"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  <a:lvl2pPr defTabSz="457200"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defTabSz="457200"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defTabSz="457200"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defTabSz="457200"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defTabSz="457200"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defRPr sz="1800"/>
            </a:pPr>
            <a:r>
              <a:rPr lang="en-US" sz="4000" b="1" dirty="0" smtClean="0">
                <a:latin typeface="Arial Narrow" panose="020B0606020202030204" pitchFamily="34" charset="0"/>
              </a:rPr>
              <a:t>Get in touch </a:t>
            </a:r>
            <a:endParaRPr lang="en-US" sz="4000" b="1" dirty="0">
              <a:latin typeface="Arial Narrow" panose="020B0606020202030204" pitchFamily="34" charset="0"/>
            </a:endParaRPr>
          </a:p>
        </p:txBody>
      </p:sp>
      <p:sp>
        <p:nvSpPr>
          <p:cNvPr id="7" name="Shape 99"/>
          <p:cNvSpPr txBox="1">
            <a:spLocks/>
          </p:cNvSpPr>
          <p:nvPr/>
        </p:nvSpPr>
        <p:spPr>
          <a:xfrm>
            <a:off x="909817" y="2300889"/>
            <a:ext cx="2682240" cy="149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marL="342899" indent="-3428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SzPct val="100000"/>
              <a:buFont typeface="Arial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SzPct val="100000"/>
              <a:buFont typeface="Arial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SzPct val="100000"/>
              <a:buFont typeface="Arial"/>
              <a:buChar char="»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2514600" indent="-228600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6pPr>
            <a:lvl7pPr marL="2971800" indent="-228600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7pPr>
            <a:lvl8pPr marL="3428999" indent="-2285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8pPr>
            <a:lvl9pPr marL="3886199" indent="-2285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000000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Marcia Morris </a:t>
            </a:r>
            <a:endParaRPr lang="en-US" sz="15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000000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Executive Director</a:t>
            </a:r>
          </a:p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000000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Ottawa Sport Council </a:t>
            </a:r>
            <a:endParaRPr lang="en-US" sz="15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000000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  <a:hlinkClick r:id="rId3"/>
              </a:rPr>
              <a:t>marci@sportottawa.ca</a:t>
            </a:r>
            <a:endParaRPr lang="en-US" sz="1500" dirty="0" smtClean="0">
              <a:solidFill>
                <a:srgbClr val="000000"/>
              </a:solidFill>
              <a:latin typeface="Arial Narrow" panose="020B0606020202030204" pitchFamily="34" charset="0"/>
              <a:ea typeface="Arial Narrow"/>
              <a:cs typeface="Arial Narrow"/>
              <a:sym typeface="Arial Narrow"/>
            </a:endParaRPr>
          </a:p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1500" b="1" dirty="0">
                <a:solidFill>
                  <a:srgbClr val="000000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s</a:t>
            </a:r>
            <a:r>
              <a:rPr lang="en-US" sz="15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portottawa.ca</a:t>
            </a:r>
            <a:endParaRPr lang="en-US" sz="1500" b="1" dirty="0">
              <a:solidFill>
                <a:srgbClr val="000000"/>
              </a:solidFill>
              <a:latin typeface="Arial Narrow" panose="020B0606020202030204" pitchFamily="34" charset="0"/>
              <a:ea typeface="Arial Narrow"/>
              <a:cs typeface="Arial Narrow"/>
              <a:sym typeface="Arial Narrow"/>
              <a:hlinkClick r:id="rId3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86" y="1577315"/>
            <a:ext cx="1316511" cy="789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hape 99"/>
          <p:cNvSpPr txBox="1">
            <a:spLocks/>
          </p:cNvSpPr>
          <p:nvPr/>
        </p:nvSpPr>
        <p:spPr>
          <a:xfrm>
            <a:off x="5488432" y="2310201"/>
            <a:ext cx="2682240" cy="149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marL="342899" indent="-3428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SzPct val="100000"/>
              <a:buFont typeface="Arial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SzPct val="100000"/>
              <a:buFont typeface="Arial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SzPct val="100000"/>
              <a:buFont typeface="Arial"/>
              <a:buChar char="»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2514600" indent="-228600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6pPr>
            <a:lvl7pPr marL="2971800" indent="-228600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7pPr>
            <a:lvl8pPr marL="3428999" indent="-2285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8pPr>
            <a:lvl9pPr marL="3886199" indent="-2285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000000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Debra Gassewitz</a:t>
            </a:r>
            <a:endParaRPr lang="en-US" sz="15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000000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Chief Executive Officer</a:t>
            </a:r>
          </a:p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000000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SIRC</a:t>
            </a:r>
            <a:endParaRPr lang="en-US" sz="15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000000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  <a:hlinkClick r:id="rId5"/>
              </a:rPr>
              <a:t>debrag@sirc.ca</a:t>
            </a:r>
            <a:r>
              <a:rPr lang="en-US" sz="1500" dirty="0" smtClean="0">
                <a:solidFill>
                  <a:srgbClr val="000000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 </a:t>
            </a:r>
          </a:p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15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sirc.ca</a:t>
            </a:r>
            <a:endParaRPr lang="en-US" sz="1500" b="1" dirty="0">
              <a:solidFill>
                <a:srgbClr val="000000"/>
              </a:solidFill>
              <a:latin typeface="Arial Narrow" panose="020B0606020202030204" pitchFamily="34" charset="0"/>
              <a:ea typeface="Arial Narrow"/>
              <a:cs typeface="Arial Narrow"/>
              <a:sym typeface="Arial Narrow"/>
              <a:hlinkClick r:id="rId3"/>
            </a:endParaRPr>
          </a:p>
        </p:txBody>
      </p:sp>
      <p:sp>
        <p:nvSpPr>
          <p:cNvPr id="11" name="Shape 99"/>
          <p:cNvSpPr txBox="1">
            <a:spLocks/>
          </p:cNvSpPr>
          <p:nvPr/>
        </p:nvSpPr>
        <p:spPr>
          <a:xfrm>
            <a:off x="906296" y="4108572"/>
            <a:ext cx="3594452" cy="149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marL="342899" indent="-3428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SzPct val="100000"/>
              <a:buFont typeface="Arial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SzPct val="100000"/>
              <a:buFont typeface="Arial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SzPct val="100000"/>
              <a:buFont typeface="Arial"/>
              <a:buChar char="»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2514600" indent="-228600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6pPr>
            <a:lvl7pPr marL="2971800" indent="-228600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7pPr>
            <a:lvl8pPr marL="3428999" indent="-2285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8pPr>
            <a:lvl9pPr marL="3886199" indent="-2285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000000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Margo Crawford</a:t>
            </a:r>
            <a:endParaRPr lang="en-US" sz="15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000000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President &amp; CEO</a:t>
            </a:r>
          </a:p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000000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Business Sherpa Group</a:t>
            </a:r>
            <a:endParaRPr lang="en-US" sz="15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000000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  <a:hlinkClick r:id="rId6"/>
              </a:rPr>
              <a:t>margo@businesssherpagroup.com</a:t>
            </a:r>
            <a:r>
              <a:rPr lang="en-US" sz="1500" dirty="0" smtClean="0">
                <a:solidFill>
                  <a:srgbClr val="000000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 </a:t>
            </a:r>
          </a:p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15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businesssherpagroup.com</a:t>
            </a:r>
            <a:endParaRPr lang="en-US" sz="1500" b="1" dirty="0">
              <a:solidFill>
                <a:srgbClr val="000000"/>
              </a:solidFill>
              <a:latin typeface="Arial Narrow" panose="020B0606020202030204" pitchFamily="34" charset="0"/>
              <a:ea typeface="Arial Narrow"/>
              <a:cs typeface="Arial Narrow"/>
              <a:sym typeface="Arial Narrow"/>
              <a:hlinkClick r:id="rId3"/>
            </a:endParaRPr>
          </a:p>
        </p:txBody>
      </p:sp>
      <p:sp>
        <p:nvSpPr>
          <p:cNvPr id="12" name="Shape 99"/>
          <p:cNvSpPr txBox="1">
            <a:spLocks/>
          </p:cNvSpPr>
          <p:nvPr/>
        </p:nvSpPr>
        <p:spPr>
          <a:xfrm>
            <a:off x="5488432" y="4087518"/>
            <a:ext cx="3521456" cy="149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marL="342899" indent="-3428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SzPct val="100000"/>
              <a:buFont typeface="Arial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SzPct val="100000"/>
              <a:buFont typeface="Arial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SzPct val="100000"/>
              <a:buFont typeface="Arial"/>
              <a:buChar char="»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2514600" indent="-228600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6pPr>
            <a:lvl7pPr marL="2971800" indent="-228600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7pPr>
            <a:lvl8pPr marL="3428999" indent="-2285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8pPr>
            <a:lvl9pPr marL="3886199" indent="-2285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000000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Jan O’Donnell</a:t>
            </a:r>
            <a:endParaRPr lang="en-US" sz="15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CA" sz="1500" dirty="0">
                <a:latin typeface="Arial Narrow" panose="020B0606020202030204" pitchFamily="34" charset="0"/>
              </a:rPr>
              <a:t>Independent </a:t>
            </a:r>
            <a:r>
              <a:rPr lang="en-CA" sz="1500" dirty="0" smtClean="0">
                <a:latin typeface="Arial Narrow" panose="020B0606020202030204" pitchFamily="34" charset="0"/>
              </a:rPr>
              <a:t>Virtual </a:t>
            </a:r>
            <a:r>
              <a:rPr lang="en-CA" sz="1500" dirty="0">
                <a:latin typeface="Arial Narrow" panose="020B0606020202030204" pitchFamily="34" charset="0"/>
              </a:rPr>
              <a:t>CFO &amp; Practice </a:t>
            </a:r>
            <a:r>
              <a:rPr lang="en-CA" sz="1500" dirty="0" smtClean="0">
                <a:latin typeface="Arial Narrow" panose="020B0606020202030204" pitchFamily="34" charset="0"/>
              </a:rPr>
              <a:t>Lead</a:t>
            </a:r>
          </a:p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000000"/>
                </a:solidFill>
                <a:latin typeface="Arial Narrow" panose="020B0606020202030204" pitchFamily="34" charset="0"/>
                <a:sym typeface="Arial Narrow"/>
              </a:rPr>
              <a:t>Business Sherpa Group</a:t>
            </a:r>
            <a:endParaRPr lang="en-US" sz="15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000000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  <a:hlinkClick r:id="rId7"/>
              </a:rPr>
              <a:t>jan@businesssherpagroup.com</a:t>
            </a:r>
            <a:endParaRPr lang="en-US" sz="1500" dirty="0" smtClean="0">
              <a:solidFill>
                <a:srgbClr val="000000"/>
              </a:solidFill>
              <a:latin typeface="Arial Narrow" panose="020B0606020202030204" pitchFamily="34" charset="0"/>
              <a:ea typeface="Arial Narrow"/>
              <a:cs typeface="Arial Narrow"/>
              <a:sym typeface="Arial Narrow"/>
            </a:endParaRPr>
          </a:p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15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businesssherpagroup.com</a:t>
            </a:r>
            <a:endParaRPr lang="en-US" sz="1500" b="1" dirty="0">
              <a:solidFill>
                <a:srgbClr val="000000"/>
              </a:solidFill>
              <a:latin typeface="Arial Narrow" panose="020B0606020202030204" pitchFamily="34" charset="0"/>
              <a:ea typeface="Arial Narrow"/>
              <a:cs typeface="Arial Narrow"/>
              <a:sym typeface="Arial Narrow"/>
              <a:hlinkClick r:id="rId3"/>
            </a:endParaRPr>
          </a:p>
        </p:txBody>
      </p:sp>
      <p:pic>
        <p:nvPicPr>
          <p:cNvPr id="2050" name="Picture 2" descr="P:\SIRC Logo\SIRC-logo-cropped-no background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717" y="1577314"/>
            <a:ext cx="933213" cy="69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P:\Communication\Webinars\Ottawa Sport Council\Fall 2016\Graphics\Governance\BSG-Logo-CMYK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28" y="3708859"/>
            <a:ext cx="20288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:\Communication\Webinars\Ottawa Sport Council\Fall 2016\Graphics\Governance\BSG-Logo-CMYK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17" y="3708858"/>
            <a:ext cx="20288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673" y="5753257"/>
            <a:ext cx="879937" cy="57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48933" y="5549352"/>
            <a:ext cx="3078998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 panose="020B0606020202030204" pitchFamily="34" charset="0"/>
                <a:sym typeface="Helvetica Neue"/>
              </a:rPr>
              <a:t>Amanda </a:t>
            </a:r>
            <a:r>
              <a:rPr kumimoji="0" lang="en-US" sz="15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 panose="020B0606020202030204" pitchFamily="34" charset="0"/>
                <a:sym typeface="Helvetica Neue"/>
              </a:rPr>
              <a:t>Burford</a:t>
            </a:r>
            <a:endParaRPr kumimoji="0" lang="en-US" sz="15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 Narrow" panose="020B0606020202030204" pitchFamily="34" charset="0"/>
              <a:sym typeface="Helvetica Neue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Club Excellence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 panose="020B0606020202030204" pitchFamily="34" charset="0"/>
                <a:sym typeface="Helvetica Neue"/>
                <a:hlinkClick r:id="rId11"/>
              </a:rPr>
              <a:t>aburford@cces.ca</a:t>
            </a:r>
            <a:endParaRPr lang="en-CA" sz="15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b="1" dirty="0">
                <a:solidFill>
                  <a:srgbClr val="000000"/>
                </a:solidFill>
                <a:latin typeface="Arial Narrow" panose="020B0606020202030204" pitchFamily="34" charset="0"/>
              </a:rPr>
              <a:t>c</a:t>
            </a:r>
            <a:r>
              <a:rPr kumimoji="0" lang="en-US" sz="15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 panose="020B0606020202030204" pitchFamily="34" charset="0"/>
                <a:sym typeface="Helvetica Neue"/>
              </a:rPr>
              <a:t>lubexcellence.com</a:t>
            </a:r>
          </a:p>
        </p:txBody>
      </p:sp>
    </p:spTree>
    <p:extLst>
      <p:ext uri="{BB962C8B-B14F-4D97-AF65-F5344CB8AC3E}">
        <p14:creationId xmlns:p14="http://schemas.microsoft.com/office/powerpoint/2010/main" val="18616124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40962" y="1086324"/>
            <a:ext cx="8229600" cy="697510"/>
          </a:xfrm>
        </p:spPr>
        <p:txBody>
          <a:bodyPr/>
          <a:lstStyle/>
          <a:p>
            <a:pPr algn="ctr"/>
            <a:r>
              <a:rPr lang="en-US" sz="4000" b="1" dirty="0" smtClean="0">
                <a:latin typeface="Arial Narrow" panose="020B0606020202030204" pitchFamily="34" charset="0"/>
              </a:rPr>
              <a:t>Resources</a:t>
            </a:r>
            <a:endParaRPr lang="en-US" sz="4000" b="1" dirty="0"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8640" y="1915412"/>
            <a:ext cx="8363712" cy="440120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 algn="l" rtl="0" latinLnBrk="1" hangingPunct="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Arial Narrow" panose="020B0606020202030204" pitchFamily="34" charset="0"/>
                <a:hlinkClick r:id="rId2"/>
              </a:rPr>
              <a:t>Writing a Mission Statement</a:t>
            </a:r>
            <a:endParaRPr lang="en-US" sz="20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indent="-285750" algn="l" rtl="0" latinLnBrk="1" hangingPunct="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Arial Narrow" panose="020B0606020202030204" pitchFamily="34" charset="0"/>
                <a:hlinkClick r:id="rId3"/>
              </a:rPr>
              <a:t>Example Mission &amp; Values of the Club</a:t>
            </a:r>
            <a:endParaRPr lang="en-US" sz="20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indent="-285750" algn="l" rtl="0" latinLnBrk="1" hangingPunct="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Arial Narrow" panose="020B0606020202030204" pitchFamily="34" charset="0"/>
                <a:hlinkClick r:id="rId4"/>
              </a:rPr>
              <a:t>Mission &amp; Vision </a:t>
            </a:r>
            <a:r>
              <a:rPr lang="en-US" sz="2000" dirty="0" smtClean="0">
                <a:solidFill>
                  <a:srgbClr val="000000"/>
                </a:solidFill>
                <a:latin typeface="Arial Narrow" panose="020B0606020202030204" pitchFamily="34" charset="0"/>
                <a:hlinkClick r:id="rId4"/>
              </a:rPr>
              <a:t>Template</a:t>
            </a:r>
            <a:endParaRPr lang="en-US" sz="20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indent="-285750" algn="l" rtl="0" latinLnBrk="1" hangingPunct="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  <a:hlinkClick r:id="rId5"/>
              </a:rPr>
              <a:t>Example Board Skills 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  <a:hlinkClick r:id="rId5"/>
              </a:rPr>
              <a:t>Matrix</a:t>
            </a:r>
            <a:endParaRPr lang="en-US" sz="20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 algn="l" rtl="0" latinLnBrk="1" hangingPunct="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  <a:hlinkClick r:id="rId6" action="ppaction://hlinkfile"/>
              </a:rPr>
              <a:t>Sample Board Selection Process</a:t>
            </a:r>
            <a:endParaRPr lang="en-US" sz="20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 algn="l" rtl="0" latinLnBrk="1" hangingPunct="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  <a:hlinkClick r:id="rId7"/>
              </a:rPr>
              <a:t>Example Board Member Job Description</a:t>
            </a:r>
            <a:endParaRPr lang="en-US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 algn="l" rtl="0" latinLnBrk="1" hangingPunct="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  <a:hlinkClick r:id="rId8"/>
              </a:rPr>
              <a:t>Board Job Description 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  <a:hlinkClick r:id="rId8"/>
              </a:rPr>
              <a:t>Template</a:t>
            </a:r>
            <a:endParaRPr lang="en-US" sz="20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 algn="l" rtl="0" latinLnBrk="1" hangingPunct="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  <a:hlinkClick r:id="rId9" action="ppaction://hlinkfile"/>
              </a:rPr>
              <a:t>Sample Board Mandate</a:t>
            </a:r>
            <a:endParaRPr lang="en-US" sz="20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 algn="l" rtl="0" latinLnBrk="1" hangingPunct="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  <a:hlinkClick r:id="rId10" action="ppaction://hlinkfile"/>
              </a:rPr>
              <a:t>Sample Board </a:t>
            </a:r>
            <a:r>
              <a:rPr lang="en-US" sz="2000" dirty="0" err="1" smtClean="0">
                <a:solidFill>
                  <a:schemeClr val="tx1"/>
                </a:solidFill>
                <a:latin typeface="Arial Narrow" panose="020B0606020202030204" pitchFamily="34" charset="0"/>
                <a:hlinkClick r:id="rId10" action="ppaction://hlinkfile"/>
              </a:rPr>
              <a:t>Workplan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  <a:hlinkClick r:id="rId10" action="ppaction://hlinkfile"/>
              </a:rPr>
              <a:t> Template</a:t>
            </a:r>
            <a:endParaRPr lang="en-US" sz="20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 algn="l" rtl="0" latinLnBrk="1" hangingPunct="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  <a:hlinkClick r:id="rId11"/>
              </a:rPr>
              <a:t>Terms of Reference 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  <a:hlinkClick r:id="rId11"/>
              </a:rPr>
              <a:t>Template</a:t>
            </a:r>
            <a:endParaRPr lang="en-US" sz="20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 algn="l" rtl="0" latinLnBrk="1" hangingPunct="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  <a:hlinkClick r:id="rId12" action="ppaction://hlinkfile"/>
              </a:rPr>
              <a:t>Sample Terms of Reference – Audit </a:t>
            </a:r>
            <a:b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  <a:hlinkClick r:id="rId12" action="ppaction://hlinkfile"/>
              </a:rPr>
            </a:b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  <a:hlinkClick r:id="rId12" action="ppaction://hlinkfile"/>
              </a:rPr>
              <a:t>Committee</a:t>
            </a:r>
            <a:endParaRPr lang="en-US" sz="20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Arial Narrow" panose="020B0606020202030204" pitchFamily="34" charset="0"/>
                <a:hlinkClick r:id="rId13"/>
              </a:rPr>
              <a:t>Template – Meeting Agenda &amp; Minutes</a:t>
            </a:r>
            <a:endParaRPr lang="en-US" sz="2000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Arial Narrow" panose="020B0606020202030204" pitchFamily="34" charset="0"/>
                <a:hlinkClick r:id="rId14"/>
              </a:rPr>
              <a:t>Sample Board Agenda</a:t>
            </a:r>
            <a:endParaRPr lang="en-US" sz="2000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Arial Narrow" panose="020B0606020202030204" pitchFamily="34" charset="0"/>
                <a:hlinkClick r:id="rId15"/>
              </a:rPr>
              <a:t>A Guide to Great Board Minutes</a:t>
            </a:r>
            <a:endParaRPr lang="en-US" sz="2000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Arial Narrow" panose="020B0606020202030204" pitchFamily="34" charset="0"/>
                <a:hlinkClick r:id="rId16"/>
              </a:rPr>
              <a:t>How to Write a Motion for a Board Meeting</a:t>
            </a:r>
            <a:endParaRPr lang="en-US" sz="2000" dirty="0">
              <a:latin typeface="Arial Narrow" panose="020B0606020202030204" pitchFamily="34" charset="0"/>
            </a:endParaRPr>
          </a:p>
          <a:p>
            <a:pPr marL="285750" indent="-285750" algn="l" rtl="0" latinLnBrk="1" hangingPunct="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Arial Narrow" panose="020B0606020202030204" pitchFamily="34" charset="0"/>
                <a:hlinkClick r:id="rId17"/>
              </a:rPr>
              <a:t>Templates and Example Policies</a:t>
            </a:r>
            <a:endParaRPr lang="en-CA" sz="20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Arial Narrow" panose="020B0606020202030204" pitchFamily="34" charset="0"/>
                <a:hlinkClick r:id="rId18"/>
              </a:rPr>
              <a:t>Sample Board Self-Evaluation Questionnaire</a:t>
            </a:r>
            <a:endParaRPr lang="en-US" sz="2000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 Narrow" panose="020B0606020202030204" pitchFamily="34" charset="0"/>
                <a:hlinkClick r:id="rId19"/>
              </a:rPr>
              <a:t>Coach Performance Evaluation Template</a:t>
            </a:r>
            <a:endParaRPr lang="en-US" sz="2000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 Narrow" panose="020B0606020202030204" pitchFamily="34" charset="0"/>
                <a:hlinkClick r:id="rId20"/>
              </a:rPr>
              <a:t>Webinar - Succession Planning</a:t>
            </a:r>
            <a:endParaRPr lang="en-US" sz="2000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Arial Narrow" panose="020B0606020202030204" pitchFamily="34" charset="0"/>
                <a:hlinkClick r:id="rId21"/>
              </a:rPr>
              <a:t>Sample Emergency Succession Planning </a:t>
            </a:r>
            <a:r>
              <a:rPr lang="en-US" sz="2000" dirty="0" smtClean="0">
                <a:latin typeface="Arial Narrow" panose="020B0606020202030204" pitchFamily="34" charset="0"/>
                <a:hlinkClick r:id="rId21"/>
              </a:rPr>
              <a:t>Template</a:t>
            </a:r>
            <a:endParaRPr lang="en-US" sz="20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 Narrow" panose="020B0606020202030204" pitchFamily="34" charset="0"/>
                <a:hlinkClick r:id="rId22"/>
              </a:rPr>
              <a:t>Club Excellence</a:t>
            </a:r>
            <a:endParaRPr lang="en-CA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2410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Arial Narrow" panose="020B0606020202030204" pitchFamily="34" charset="0"/>
              </a:rPr>
              <a:t>Thank You</a:t>
            </a:r>
            <a:endParaRPr lang="en-US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200" y="2362200"/>
            <a:ext cx="833636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This concludes the </a:t>
            </a:r>
            <a:r>
              <a:rPr lang="en-US" sz="2400" i="1" dirty="0">
                <a:latin typeface="Arial Narrow" panose="020B0606020202030204" pitchFamily="34" charset="0"/>
              </a:rPr>
              <a:t>Governance: Building Your Best </a:t>
            </a:r>
            <a:r>
              <a:rPr lang="en-US" sz="2400" i="1" dirty="0" smtClean="0">
                <a:latin typeface="Arial Narrow" panose="020B0606020202030204" pitchFamily="34" charset="0"/>
              </a:rPr>
              <a:t>Board </a:t>
            </a:r>
            <a:r>
              <a:rPr lang="en-US" sz="2400" dirty="0" smtClean="0">
                <a:latin typeface="Arial Narrow" panose="020B0606020202030204" pitchFamily="34" charset="0"/>
              </a:rPr>
              <a:t>module, continue learning by watching the other modules in this series: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Volunteer Management: Standards, Good Practices &amp; Practical Solutions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How to Facebook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4169816"/>
            <a:ext cx="16891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111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304800" y="1514475"/>
            <a:ext cx="8229600" cy="704354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/>
            </a:pPr>
            <a:r>
              <a:rPr lang="en-US" sz="3000" b="1" dirty="0" smtClean="0">
                <a:latin typeface="Arial Narrow" panose="020B0606020202030204" pitchFamily="34" charset="0"/>
              </a:rPr>
              <a:t>What will you learn within the  5 segments of the </a:t>
            </a:r>
            <a:br>
              <a:rPr lang="en-US" sz="3000" b="1" dirty="0" smtClean="0">
                <a:latin typeface="Arial Narrow" panose="020B0606020202030204" pitchFamily="34" charset="0"/>
              </a:rPr>
            </a:br>
            <a:r>
              <a:rPr lang="en-US" sz="3000" b="1" dirty="0" smtClean="0">
                <a:latin typeface="Arial Narrow" panose="020B0606020202030204" pitchFamily="34" charset="0"/>
              </a:rPr>
              <a:t>Sport Governance Learning Module?</a:t>
            </a:r>
            <a:endParaRPr sz="3000" b="1" dirty="0">
              <a:latin typeface="Arial Narrow" panose="020B0606020202030204" pitchFamily="34" charset="0"/>
            </a:endParaRP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874824" y="3101218"/>
            <a:ext cx="7659575" cy="272383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548638" indent="-548638">
              <a:spcBef>
                <a:spcPts val="500"/>
              </a:spcBef>
              <a:buFont typeface="+mj-lt"/>
              <a:buAutoNum type="arabicPeriod"/>
              <a:defRPr sz="1800"/>
            </a:pPr>
            <a:r>
              <a:rPr lang="en-US" sz="2400" dirty="0" smtClean="0"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What </a:t>
            </a:r>
            <a:r>
              <a:rPr lang="en-US" sz="2400" dirty="0"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is the difference between </a:t>
            </a:r>
            <a:r>
              <a:rPr lang="en-US" sz="2400" dirty="0" smtClean="0"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governance </a:t>
            </a:r>
            <a:r>
              <a:rPr lang="en-US" sz="2400" dirty="0"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and operations?</a:t>
            </a:r>
          </a:p>
          <a:p>
            <a:pPr marL="548638" lvl="0" indent="-548638">
              <a:spcBef>
                <a:spcPts val="500"/>
              </a:spcBef>
              <a:buFont typeface="+mj-lt"/>
              <a:buAutoNum type="arabicPeriod"/>
              <a:defRPr sz="1800"/>
            </a:pPr>
            <a:r>
              <a:rPr lang="en-US" sz="2400" dirty="0" smtClean="0"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Who should you have on your Board?</a:t>
            </a:r>
          </a:p>
          <a:p>
            <a:pPr marL="548638" lvl="0" indent="-548638">
              <a:spcBef>
                <a:spcPts val="500"/>
              </a:spcBef>
              <a:buFont typeface="+mj-lt"/>
              <a:buAutoNum type="arabicPeriod"/>
              <a:defRPr sz="1800"/>
            </a:pPr>
            <a:r>
              <a:rPr lang="en-US" sz="2400" dirty="0" smtClean="0"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How do you recruit them?</a:t>
            </a:r>
          </a:p>
          <a:p>
            <a:pPr marL="548638" lvl="0" indent="-548638">
              <a:spcBef>
                <a:spcPts val="500"/>
              </a:spcBef>
              <a:buFont typeface="+mj-lt"/>
              <a:buAutoNum type="arabicPeriod"/>
              <a:defRPr sz="1800"/>
            </a:pPr>
            <a:r>
              <a:rPr lang="en-US" sz="2400" dirty="0" smtClean="0"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What do they need to know before they apply?</a:t>
            </a:r>
          </a:p>
          <a:p>
            <a:pPr marL="548638" lvl="0" indent="-548638">
              <a:spcBef>
                <a:spcPts val="500"/>
              </a:spcBef>
              <a:buFont typeface="+mj-lt"/>
              <a:buAutoNum type="arabicPeriod"/>
              <a:defRPr sz="1800"/>
            </a:pPr>
            <a:r>
              <a:rPr lang="en-US" sz="2400" dirty="0" smtClean="0"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How do you maximize Board contributions?</a:t>
            </a:r>
          </a:p>
          <a:p>
            <a:pPr marL="548638" lvl="0" indent="-548638">
              <a:spcBef>
                <a:spcPts val="500"/>
              </a:spcBef>
              <a:buFont typeface="+mj-lt"/>
              <a:buAutoNum type="arabicPeriod"/>
              <a:defRPr sz="1800"/>
            </a:pPr>
            <a:endParaRPr lang="en-US" sz="2400" dirty="0">
              <a:latin typeface="Arial Narrow" panose="020B0606020202030204" pitchFamily="34" charset="0"/>
              <a:ea typeface="Arial Narrow"/>
              <a:cs typeface="Arial Narrow"/>
              <a:sym typeface="Arial Narrow"/>
            </a:endParaRPr>
          </a:p>
          <a:p>
            <a:pPr marL="0" lvl="0" indent="0">
              <a:spcBef>
                <a:spcPts val="500"/>
              </a:spcBef>
              <a:buNone/>
              <a:defRPr sz="1800"/>
            </a:pPr>
            <a:endParaRPr lang="en-US" sz="2400" dirty="0" smtClean="0">
              <a:latin typeface="Arial Narrow" panose="020B0606020202030204" pitchFamily="34" charset="0"/>
              <a:ea typeface="Arial Narrow"/>
              <a:cs typeface="Arial Narrow"/>
              <a:sym typeface="Arial Narrow"/>
            </a:endParaRPr>
          </a:p>
          <a:p>
            <a:pPr marL="548638" lvl="0" indent="-548638">
              <a:spcBef>
                <a:spcPts val="500"/>
              </a:spcBef>
              <a:defRPr sz="1800"/>
            </a:pPr>
            <a:endParaRPr lang="en-US" sz="2400" dirty="0" smtClean="0">
              <a:latin typeface="Arial Narrow" panose="020B0606020202030204" pitchFamily="34" charset="0"/>
              <a:ea typeface="Arial Narrow"/>
              <a:cs typeface="Arial Narrow"/>
              <a:sym typeface="Arial Narrow"/>
            </a:endParaRPr>
          </a:p>
          <a:p>
            <a:pPr marL="548638" lvl="0" indent="-548638">
              <a:spcBef>
                <a:spcPts val="500"/>
              </a:spcBef>
              <a:defRPr sz="1800"/>
            </a:pPr>
            <a:endParaRPr sz="2400" dirty="0">
              <a:latin typeface="Arial Narrow" panose="020B0606020202030204" pitchFamily="34" charset="0"/>
              <a:ea typeface="Arial Narrow"/>
              <a:cs typeface="Arial Narrow"/>
              <a:sym typeface="Arial Narrow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8775" y="2536928"/>
            <a:ext cx="7339584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 panose="020B0606020202030204" pitchFamily="34" charset="0"/>
                <a:sym typeface="Helvetica Neue"/>
              </a:rPr>
              <a:t>5 Things You Should Know to Build your Best Board</a:t>
            </a:r>
            <a:endParaRPr kumimoji="0" lang="en-CA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arrow" panose="020B0606020202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523235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150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391160" y="1489075"/>
            <a:ext cx="8229600" cy="8731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/>
            </a:pPr>
            <a:r>
              <a:rPr lang="en-US" sz="3000" b="1" dirty="0" smtClean="0">
                <a:latin typeface="Arial Narrow" panose="020B0606020202030204" pitchFamily="34" charset="0"/>
              </a:rPr>
              <a:t>This first segment will cover the basics:</a:t>
            </a:r>
            <a:endParaRPr sz="3000" b="1" dirty="0">
              <a:latin typeface="Arial Narrow" panose="020B0606020202030204" pitchFamily="34" charset="0"/>
            </a:endParaRP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1036320" y="2179320"/>
            <a:ext cx="7980680" cy="5257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57200" lvl="0" indent="-457200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800"/>
            </a:pPr>
            <a:r>
              <a:rPr lang="en-US" sz="2400" dirty="0" smtClean="0"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What is Governance</a:t>
            </a:r>
          </a:p>
          <a:p>
            <a:pPr marL="457200" lvl="0" indent="-457200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800"/>
            </a:pPr>
            <a:r>
              <a:rPr lang="en-US" sz="2400" dirty="0" smtClean="0"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Governance vs Operations</a:t>
            </a:r>
          </a:p>
          <a:p>
            <a:pPr marL="457200" lvl="0" indent="-457200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800"/>
            </a:pPr>
            <a:r>
              <a:rPr lang="en-US" sz="2400" dirty="0" smtClean="0"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Who cares?</a:t>
            </a:r>
          </a:p>
          <a:p>
            <a:pPr marL="457200" lvl="0" indent="-457200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800"/>
            </a:pPr>
            <a:endParaRPr lang="en-US" sz="2400" dirty="0">
              <a:latin typeface="Arial Narrow" panose="020B0606020202030204" pitchFamily="34" charset="0"/>
              <a:ea typeface="Arial Narrow"/>
              <a:cs typeface="Arial Narrow"/>
              <a:sym typeface="Arial Narrow"/>
            </a:endParaRPr>
          </a:p>
          <a:p>
            <a:pPr marL="457200" lvl="0" indent="-457200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800"/>
            </a:pPr>
            <a:endParaRPr lang="en-US" sz="2400" dirty="0" smtClean="0">
              <a:latin typeface="Arial Narrow" panose="020B0606020202030204" pitchFamily="34" charset="0"/>
              <a:ea typeface="Arial Narrow"/>
              <a:cs typeface="Arial Narrow"/>
              <a:sym typeface="Arial Narrow"/>
            </a:endParaRPr>
          </a:p>
          <a:p>
            <a:r>
              <a:rPr lang="en-CA" sz="2400" dirty="0" smtClean="0">
                <a:latin typeface="Arial Narrow" panose="020B0606020202030204" pitchFamily="34" charset="0"/>
              </a:rPr>
              <a:t>Board composition</a:t>
            </a:r>
          </a:p>
          <a:p>
            <a:r>
              <a:rPr lang="en-CA" sz="2400" dirty="0" smtClean="0">
                <a:latin typeface="Arial Narrow" panose="020B0606020202030204" pitchFamily="34" charset="0"/>
              </a:rPr>
              <a:t>Board recruitment</a:t>
            </a:r>
          </a:p>
          <a:p>
            <a:r>
              <a:rPr lang="en-CA" sz="2400" dirty="0" smtClean="0">
                <a:latin typeface="Arial Narrow" panose="020B0606020202030204" pitchFamily="34" charset="0"/>
              </a:rPr>
              <a:t>Terms of Reference and Policies</a:t>
            </a:r>
          </a:p>
          <a:p>
            <a:r>
              <a:rPr lang="en-CA" sz="2400" dirty="0" smtClean="0">
                <a:latin typeface="Arial Narrow" panose="020B0606020202030204" pitchFamily="34" charset="0"/>
              </a:rPr>
              <a:t>Feedback and moving forward</a:t>
            </a:r>
            <a:endParaRPr lang="en-CA" sz="2400" dirty="0">
              <a:latin typeface="Arial Narrow" panose="020B0606020202030204" pitchFamily="34" charset="0"/>
            </a:endParaRPr>
          </a:p>
          <a:p>
            <a:pPr marL="342899" lvl="0" indent="-342899">
              <a:lnSpc>
                <a:spcPct val="90000"/>
              </a:lnSpc>
              <a:spcBef>
                <a:spcPts val="500"/>
              </a:spcBef>
              <a:defRPr sz="1800"/>
            </a:pPr>
            <a:endParaRPr lang="en-US" sz="2400" dirty="0" smtClean="0">
              <a:latin typeface="Arial Narrow" panose="020B0606020202030204" pitchFamily="34" charset="0"/>
              <a:ea typeface="Arial Narrow"/>
              <a:cs typeface="Arial Narrow"/>
              <a:sym typeface="Arial Narrow"/>
            </a:endParaRPr>
          </a:p>
          <a:p>
            <a:pPr marL="342899" lvl="0" indent="-342899">
              <a:lnSpc>
                <a:spcPct val="90000"/>
              </a:lnSpc>
              <a:spcBef>
                <a:spcPts val="500"/>
              </a:spcBef>
              <a:defRPr sz="1800"/>
            </a:pPr>
            <a:endParaRPr lang="en-US" sz="2400" dirty="0" smtClean="0">
              <a:latin typeface="Arial Narrow" panose="020B0606020202030204" pitchFamily="34" charset="0"/>
              <a:ea typeface="Arial Narrow"/>
              <a:cs typeface="Arial Narrow"/>
              <a:sym typeface="Arial Narrow"/>
            </a:endParaRPr>
          </a:p>
          <a:p>
            <a:pPr marL="342899" lvl="0" indent="-342899">
              <a:lnSpc>
                <a:spcPct val="90000"/>
              </a:lnSpc>
              <a:spcBef>
                <a:spcPts val="500"/>
              </a:spcBef>
              <a:defRPr sz="1800"/>
            </a:pPr>
            <a:endParaRPr sz="2400" dirty="0">
              <a:latin typeface="Arial Narrow" panose="020B0606020202030204" pitchFamily="34" charset="0"/>
              <a:ea typeface="Arial Narrow"/>
              <a:cs typeface="Arial Narrow"/>
              <a:sym typeface="Arial Narrow"/>
            </a:endParaRPr>
          </a:p>
        </p:txBody>
      </p:sp>
      <p:sp>
        <p:nvSpPr>
          <p:cNvPr id="4" name="Shape 92"/>
          <p:cNvSpPr txBox="1">
            <a:spLocks/>
          </p:cNvSpPr>
          <p:nvPr/>
        </p:nvSpPr>
        <p:spPr>
          <a:xfrm>
            <a:off x="391160" y="3489325"/>
            <a:ext cx="8229600" cy="873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defTabSz="457200"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  <a:lvl2pPr defTabSz="457200"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defTabSz="457200"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defTabSz="457200"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defTabSz="457200"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defTabSz="457200"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 sz="1800"/>
            </a:pPr>
            <a:r>
              <a:rPr lang="en-US" sz="3000" b="1" dirty="0" smtClean="0">
                <a:latin typeface="Arial Narrow" panose="020B0606020202030204" pitchFamily="34" charset="0"/>
              </a:rPr>
              <a:t>The next segment will cover :</a:t>
            </a:r>
            <a:endParaRPr lang="en-US" sz="3000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 algn="ctr">
              <a:defRPr sz="1800"/>
            </a:pPr>
            <a:r>
              <a:rPr lang="en-US" sz="3000" b="1" dirty="0" smtClean="0">
                <a:latin typeface="Arial Narrow" panose="020B0606020202030204" pitchFamily="34" charset="0"/>
              </a:rPr>
              <a:t>Governance</a:t>
            </a:r>
            <a:endParaRPr sz="3000" b="1" dirty="0">
              <a:latin typeface="Arial Narrow" panose="020B0606020202030204" pitchFamily="34" charset="0"/>
            </a:endParaRP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500"/>
              </a:spcBef>
              <a:buNone/>
              <a:defRPr sz="1800"/>
            </a:pPr>
            <a:r>
              <a:rPr lang="en-US" sz="2400" b="1" dirty="0" smtClean="0"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Helps you </a:t>
            </a: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understand</a:t>
            </a:r>
            <a:r>
              <a:rPr lang="en-US" sz="2400" b="1" dirty="0" smtClean="0"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 the Club Excellence Standards relating to governance which include:</a:t>
            </a:r>
          </a:p>
          <a:p>
            <a:pPr marL="0" lvl="0" indent="0">
              <a:lnSpc>
                <a:spcPct val="90000"/>
              </a:lnSpc>
              <a:spcBef>
                <a:spcPts val="500"/>
              </a:spcBef>
              <a:buNone/>
              <a:defRPr sz="1800"/>
            </a:pPr>
            <a:endParaRPr lang="en-US" sz="800" b="1" dirty="0" smtClean="0">
              <a:latin typeface="Arial Narrow" panose="020B0606020202030204" pitchFamily="34" charset="0"/>
              <a:ea typeface="Arial Narrow"/>
              <a:cs typeface="Arial Narrow"/>
              <a:sym typeface="Arial Narrow"/>
            </a:endParaRPr>
          </a:p>
          <a:p>
            <a:pPr marL="342899" lvl="0" indent="-342899">
              <a:lnSpc>
                <a:spcPct val="90000"/>
              </a:lnSpc>
              <a:spcBef>
                <a:spcPts val="500"/>
              </a:spcBef>
              <a:defRPr sz="1800"/>
            </a:pPr>
            <a:r>
              <a:rPr lang="en-US" sz="2400" dirty="0" smtClean="0"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Creating a governing mission statement and values with procedures for review/revision</a:t>
            </a:r>
          </a:p>
          <a:p>
            <a:pPr marL="342899" lvl="0" indent="-342899">
              <a:lnSpc>
                <a:spcPct val="90000"/>
              </a:lnSpc>
              <a:spcBef>
                <a:spcPts val="500"/>
              </a:spcBef>
              <a:defRPr sz="1800"/>
            </a:pPr>
            <a:r>
              <a:rPr lang="en-US" sz="2400" dirty="0" smtClean="0"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Demonstrating appropriate board structure &amp; procedures</a:t>
            </a:r>
          </a:p>
          <a:p>
            <a:pPr marL="342899" lvl="0" indent="-342899">
              <a:lnSpc>
                <a:spcPct val="90000"/>
              </a:lnSpc>
              <a:spcBef>
                <a:spcPts val="500"/>
              </a:spcBef>
              <a:defRPr sz="1800"/>
            </a:pPr>
            <a:r>
              <a:rPr lang="en-US" sz="2400" dirty="0" smtClean="0"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Established policies and procedures relevant to nominations &amp; elections</a:t>
            </a:r>
          </a:p>
          <a:p>
            <a:pPr marL="342899" lvl="0" indent="-342899">
              <a:lnSpc>
                <a:spcPct val="90000"/>
              </a:lnSpc>
              <a:spcBef>
                <a:spcPts val="500"/>
              </a:spcBef>
              <a:defRPr sz="1800"/>
            </a:pPr>
            <a:r>
              <a:rPr lang="en-US" sz="2400" dirty="0" smtClean="0"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Provision of relevant documentation and resources</a:t>
            </a:r>
          </a:p>
          <a:p>
            <a:pPr marL="342899" lvl="0" indent="-342899">
              <a:lnSpc>
                <a:spcPct val="90000"/>
              </a:lnSpc>
              <a:spcBef>
                <a:spcPts val="500"/>
              </a:spcBef>
              <a:defRPr sz="1800"/>
            </a:pPr>
            <a:endParaRPr lang="en-US" sz="2400" b="1" dirty="0" smtClean="0">
              <a:latin typeface="Arial Narrow" panose="020B0606020202030204" pitchFamily="34" charset="0"/>
              <a:ea typeface="Arial Narrow"/>
              <a:cs typeface="Arial Narrow"/>
              <a:sym typeface="Arial Narrow"/>
            </a:endParaRPr>
          </a:p>
          <a:p>
            <a:pPr marL="342899" lvl="0" indent="-342899">
              <a:lnSpc>
                <a:spcPct val="90000"/>
              </a:lnSpc>
              <a:spcBef>
                <a:spcPts val="500"/>
              </a:spcBef>
              <a:defRPr sz="1800"/>
            </a:pPr>
            <a:endParaRPr lang="en-US" sz="2400" b="1" dirty="0" smtClean="0">
              <a:latin typeface="Arial Narrow" panose="020B0606020202030204" pitchFamily="34" charset="0"/>
              <a:ea typeface="Arial Narrow"/>
              <a:cs typeface="Arial Narrow"/>
              <a:sym typeface="Arial Narrow"/>
            </a:endParaRPr>
          </a:p>
          <a:p>
            <a:pPr marL="342899" lvl="0" indent="-342899">
              <a:lnSpc>
                <a:spcPct val="90000"/>
              </a:lnSpc>
              <a:spcBef>
                <a:spcPts val="500"/>
              </a:spcBef>
              <a:defRPr sz="1800"/>
            </a:pPr>
            <a:endParaRPr lang="en-US" sz="2400" b="1" dirty="0" smtClean="0">
              <a:latin typeface="Arial Narrow" panose="020B0606020202030204" pitchFamily="34" charset="0"/>
              <a:ea typeface="Arial Narrow"/>
              <a:cs typeface="Arial Narrow"/>
              <a:sym typeface="Arial Narrow"/>
            </a:endParaRPr>
          </a:p>
          <a:p>
            <a:pPr marL="342899" lvl="0" indent="-342899">
              <a:lnSpc>
                <a:spcPct val="90000"/>
              </a:lnSpc>
              <a:spcBef>
                <a:spcPts val="500"/>
              </a:spcBef>
              <a:defRPr sz="1800"/>
            </a:pPr>
            <a:endParaRPr lang="en-US" sz="2400" b="1" dirty="0" smtClean="0">
              <a:latin typeface="Arial Narrow" panose="020B0606020202030204" pitchFamily="34" charset="0"/>
              <a:ea typeface="Arial Narrow"/>
              <a:cs typeface="Arial Narrow"/>
              <a:sym typeface="Arial Narrow"/>
            </a:endParaRPr>
          </a:p>
          <a:p>
            <a:pPr marL="0" lvl="0" indent="0">
              <a:lnSpc>
                <a:spcPct val="90000"/>
              </a:lnSpc>
              <a:spcBef>
                <a:spcPts val="500"/>
              </a:spcBef>
              <a:buNone/>
              <a:defRPr sz="1800"/>
            </a:pPr>
            <a:endParaRPr lang="en-US" sz="2400" dirty="0" smtClean="0">
              <a:latin typeface="Arial Narrow" panose="020B0606020202030204" pitchFamily="34" charset="0"/>
              <a:ea typeface="Arial Narrow"/>
              <a:cs typeface="Arial Narrow"/>
              <a:sym typeface="Arial Narrow"/>
            </a:endParaRPr>
          </a:p>
          <a:p>
            <a:pPr marL="342899" lvl="0" indent="-342899">
              <a:lnSpc>
                <a:spcPct val="90000"/>
              </a:lnSpc>
              <a:spcBef>
                <a:spcPts val="500"/>
              </a:spcBef>
              <a:defRPr sz="1800"/>
            </a:pPr>
            <a:endParaRPr lang="en-US" sz="2400" dirty="0" smtClean="0">
              <a:latin typeface="Arial Narrow" panose="020B0606020202030204" pitchFamily="34" charset="0"/>
              <a:ea typeface="Arial Narrow"/>
              <a:cs typeface="Arial Narrow"/>
              <a:sym typeface="Arial Narrow"/>
            </a:endParaRPr>
          </a:p>
          <a:p>
            <a:pPr marL="342899" lvl="0" indent="-342899">
              <a:lnSpc>
                <a:spcPct val="90000"/>
              </a:lnSpc>
              <a:spcBef>
                <a:spcPts val="500"/>
              </a:spcBef>
              <a:defRPr sz="1800"/>
            </a:pPr>
            <a:endParaRPr lang="en-US" sz="2400" dirty="0" smtClean="0">
              <a:latin typeface="Arial Narrow" panose="020B0606020202030204" pitchFamily="34" charset="0"/>
              <a:ea typeface="Arial Narrow"/>
              <a:cs typeface="Arial Narrow"/>
              <a:sym typeface="Arial Narrow"/>
            </a:endParaRPr>
          </a:p>
          <a:p>
            <a:pPr marL="342899" lvl="0" indent="-342899">
              <a:lnSpc>
                <a:spcPct val="90000"/>
              </a:lnSpc>
              <a:spcBef>
                <a:spcPts val="500"/>
              </a:spcBef>
              <a:defRPr sz="1800"/>
            </a:pPr>
            <a:endParaRPr lang="en-US" sz="2400" dirty="0" smtClean="0">
              <a:latin typeface="Arial Narrow" panose="020B0606020202030204" pitchFamily="34" charset="0"/>
              <a:ea typeface="Arial Narrow"/>
              <a:cs typeface="Arial Narrow"/>
              <a:sym typeface="Arial Narrow"/>
            </a:endParaRPr>
          </a:p>
          <a:p>
            <a:pPr marL="342899" lvl="0" indent="-342899">
              <a:lnSpc>
                <a:spcPct val="90000"/>
              </a:lnSpc>
              <a:spcBef>
                <a:spcPts val="500"/>
              </a:spcBef>
              <a:defRPr sz="1800"/>
            </a:pPr>
            <a:endParaRPr sz="2400" dirty="0">
              <a:latin typeface="Arial Narrow" panose="020B0606020202030204" pitchFamily="34" charset="0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7311223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Governance?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The system by which organizations are directed and </a:t>
            </a:r>
            <a:r>
              <a:rPr lang="en-US" sz="2800" b="1" i="1" dirty="0" smtClean="0">
                <a:solidFill>
                  <a:srgbClr val="FF0000"/>
                </a:solidFill>
              </a:rPr>
              <a:t>managed</a:t>
            </a:r>
            <a:r>
              <a:rPr lang="en-US" sz="2800" i="1" dirty="0">
                <a:solidFill>
                  <a:srgbClr val="FF0000"/>
                </a:solidFill>
              </a:rPr>
              <a:t>: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Directed</a:t>
            </a:r>
            <a:r>
              <a:rPr lang="en-US" sz="2800" dirty="0" smtClean="0"/>
              <a:t>: vision, mission, values, strategic plan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Managed</a:t>
            </a:r>
            <a:r>
              <a:rPr lang="en-US" sz="2800" dirty="0" smtClean="0"/>
              <a:t>: roles and responsibilities, financial controls, human resources, outcomes and results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20561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12330</TotalTime>
  <Words>2163</Words>
  <Application>Microsoft Macintosh PowerPoint</Application>
  <PresentationFormat>On-screen Show (4:3)</PresentationFormat>
  <Paragraphs>506</Paragraphs>
  <Slides>60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Default</vt:lpstr>
      <vt:lpstr>PowerPoint Presentation</vt:lpstr>
      <vt:lpstr>PowerPoint Presentation</vt:lpstr>
      <vt:lpstr>Ottawa Sport Council Community  Sport Education </vt:lpstr>
      <vt:lpstr>Today’s Speakers</vt:lpstr>
      <vt:lpstr>PowerPoint Presentation</vt:lpstr>
      <vt:lpstr>What will you learn within the  5 segments of the  Sport Governance Learning Module?</vt:lpstr>
      <vt:lpstr>This first segment will cover the basics:</vt:lpstr>
      <vt:lpstr>Governance</vt:lpstr>
      <vt:lpstr>What is Governance?</vt:lpstr>
      <vt:lpstr>What is governance? Cont.</vt:lpstr>
      <vt:lpstr>What is governance in Sport?</vt:lpstr>
      <vt:lpstr>Governance and Operations</vt:lpstr>
      <vt:lpstr>Governance Principles </vt:lpstr>
      <vt:lpstr>PowerPoint Presentation</vt:lpstr>
      <vt:lpstr>PowerPoint Presentation</vt:lpstr>
      <vt:lpstr>PowerPoint Presentation</vt:lpstr>
      <vt:lpstr>Why is this important?</vt:lpstr>
      <vt:lpstr>PowerPoint Presentation</vt:lpstr>
      <vt:lpstr>PowerPoint Presentation</vt:lpstr>
      <vt:lpstr>How do you tell people what you are about?</vt:lpstr>
      <vt:lpstr>Sample Club Excellence Mission statement check list</vt:lpstr>
      <vt:lpstr>PowerPoint Presentation</vt:lpstr>
      <vt:lpstr>PowerPoint Presentation</vt:lpstr>
      <vt:lpstr>Thank You</vt:lpstr>
      <vt:lpstr>PowerPoint Presentation</vt:lpstr>
      <vt:lpstr>Board Composition </vt:lpstr>
      <vt:lpstr>Reflecting on the role of the Board   </vt:lpstr>
      <vt:lpstr>Unique elements of your organization to consider  </vt:lpstr>
      <vt:lpstr>What skills do you need?  </vt:lpstr>
      <vt:lpstr>How Operational is your Board?  </vt:lpstr>
      <vt:lpstr>What perspectives will help?  </vt:lpstr>
      <vt:lpstr>How many will be optimum? </vt:lpstr>
      <vt:lpstr>PowerPoint Presentation</vt:lpstr>
      <vt:lpstr>Skills Matrix  </vt:lpstr>
      <vt:lpstr>Thank You</vt:lpstr>
      <vt:lpstr>PowerPoint Presentation</vt:lpstr>
      <vt:lpstr>Board Recruitment </vt:lpstr>
      <vt:lpstr>PowerPoint Presentation</vt:lpstr>
      <vt:lpstr>PowerPoint Presentation</vt:lpstr>
      <vt:lpstr>PowerPoint Presentation</vt:lpstr>
      <vt:lpstr>Thank You</vt:lpstr>
      <vt:lpstr>PowerPoint Presentation</vt:lpstr>
      <vt:lpstr>Terms of Reference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  <vt:lpstr>PowerPoint Presentation</vt:lpstr>
      <vt:lpstr>Feedback/Evaluation </vt:lpstr>
      <vt:lpstr>PowerPoint Presentation</vt:lpstr>
      <vt:lpstr>PowerPoint Presentation</vt:lpstr>
      <vt:lpstr>PowerPoint Presentation</vt:lpstr>
      <vt:lpstr>Succession Planning </vt:lpstr>
      <vt:lpstr>PowerPoint Presentation</vt:lpstr>
      <vt:lpstr>PowerPoint Presentation</vt:lpstr>
      <vt:lpstr>Resources</vt:lpstr>
      <vt:lpstr>Thank You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Allocations</dc:title>
  <dc:creator>Marcia Morris</dc:creator>
  <cp:lastModifiedBy>Kim Sparling</cp:lastModifiedBy>
  <cp:revision>283</cp:revision>
  <cp:lastPrinted>2016-12-07T15:35:32Z</cp:lastPrinted>
  <dcterms:modified xsi:type="dcterms:W3CDTF">2016-12-08T14:41:00Z</dcterms:modified>
</cp:coreProperties>
</file>