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23" r:id="rId3"/>
    <p:sldId id="324" r:id="rId4"/>
    <p:sldId id="304" r:id="rId5"/>
    <p:sldId id="308" r:id="rId6"/>
    <p:sldId id="297" r:id="rId7"/>
    <p:sldId id="263" r:id="rId8"/>
    <p:sldId id="319" r:id="rId9"/>
    <p:sldId id="322" r:id="rId10"/>
    <p:sldId id="320" r:id="rId11"/>
    <p:sldId id="264" r:id="rId12"/>
    <p:sldId id="267" r:id="rId13"/>
    <p:sldId id="265" r:id="rId14"/>
    <p:sldId id="266" r:id="rId15"/>
    <p:sldId id="259" r:id="rId16"/>
    <p:sldId id="321" r:id="rId17"/>
    <p:sldId id="260" r:id="rId18"/>
    <p:sldId id="268" r:id="rId19"/>
    <p:sldId id="310" r:id="rId20"/>
    <p:sldId id="261" r:id="rId21"/>
    <p:sldId id="369" r:id="rId22"/>
    <p:sldId id="357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64" r:id="rId32"/>
    <p:sldId id="365" r:id="rId33"/>
    <p:sldId id="366" r:id="rId34"/>
    <p:sldId id="367" r:id="rId35"/>
    <p:sldId id="368" r:id="rId36"/>
    <p:sldId id="370" r:id="rId37"/>
    <p:sldId id="359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5" r:id="rId50"/>
    <p:sldId id="360" r:id="rId51"/>
  </p:sldIdLst>
  <p:sldSz cx="9144000" cy="6858000" type="screen4x3"/>
  <p:notesSz cx="7315200" cy="9601200"/>
  <p:defaultTextStyle>
    <a:lvl1pPr defTabSz="457200">
      <a:defRPr>
        <a:latin typeface="+mn-lt"/>
        <a:ea typeface="+mn-ea"/>
        <a:cs typeface="+mn-cs"/>
        <a:sym typeface="Helvetica Neue"/>
      </a:defRPr>
    </a:lvl1pPr>
    <a:lvl2pPr defTabSz="457200">
      <a:defRPr>
        <a:latin typeface="+mn-lt"/>
        <a:ea typeface="+mn-ea"/>
        <a:cs typeface="+mn-cs"/>
        <a:sym typeface="Helvetica Neue"/>
      </a:defRPr>
    </a:lvl2pPr>
    <a:lvl3pPr defTabSz="457200">
      <a:defRPr>
        <a:latin typeface="+mn-lt"/>
        <a:ea typeface="+mn-ea"/>
        <a:cs typeface="+mn-cs"/>
        <a:sym typeface="Helvetica Neue"/>
      </a:defRPr>
    </a:lvl3pPr>
    <a:lvl4pPr defTabSz="457200">
      <a:defRPr>
        <a:latin typeface="+mn-lt"/>
        <a:ea typeface="+mn-ea"/>
        <a:cs typeface="+mn-cs"/>
        <a:sym typeface="Helvetica Neue"/>
      </a:defRPr>
    </a:lvl4pPr>
    <a:lvl5pPr defTabSz="457200">
      <a:defRPr>
        <a:latin typeface="+mn-lt"/>
        <a:ea typeface="+mn-ea"/>
        <a:cs typeface="+mn-cs"/>
        <a:sym typeface="Helvetica Neue"/>
      </a:defRPr>
    </a:lvl5pPr>
    <a:lvl6pPr defTabSz="457200">
      <a:defRPr>
        <a:latin typeface="+mn-lt"/>
        <a:ea typeface="+mn-ea"/>
        <a:cs typeface="+mn-cs"/>
        <a:sym typeface="Helvetica Neue"/>
      </a:defRPr>
    </a:lvl6pPr>
    <a:lvl7pPr defTabSz="457200">
      <a:defRPr>
        <a:latin typeface="+mn-lt"/>
        <a:ea typeface="+mn-ea"/>
        <a:cs typeface="+mn-cs"/>
        <a:sym typeface="Helvetica Neue"/>
      </a:defRPr>
    </a:lvl7pPr>
    <a:lvl8pPr defTabSz="457200">
      <a:defRPr>
        <a:latin typeface="+mn-lt"/>
        <a:ea typeface="+mn-ea"/>
        <a:cs typeface="+mn-cs"/>
        <a:sym typeface="Helvetica Neue"/>
      </a:defRPr>
    </a:lvl8pPr>
    <a:lvl9pPr defTabSz="457200">
      <a:defRPr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anda Burford" initials="BUR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567"/>
    <p:restoredTop sz="80574" autoAdjust="0"/>
  </p:normalViewPr>
  <p:slideViewPr>
    <p:cSldViewPr snapToGrid="0" snapToObjects="1">
      <p:cViewPr>
        <p:scale>
          <a:sx n="62" d="100"/>
          <a:sy n="62" d="100"/>
        </p:scale>
        <p:origin x="-2928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48" cy="480223"/>
          </a:xfrm>
          <a:prstGeom prst="rect">
            <a:avLst/>
          </a:prstGeom>
        </p:spPr>
        <p:txBody>
          <a:bodyPr vert="horz" lIns="94083" tIns="47041" rIns="94083" bIns="4704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2" y="1"/>
            <a:ext cx="3170248" cy="480223"/>
          </a:xfrm>
          <a:prstGeom prst="rect">
            <a:avLst/>
          </a:prstGeom>
        </p:spPr>
        <p:txBody>
          <a:bodyPr vert="horz" lIns="94083" tIns="47041" rIns="94083" bIns="47041" rtlCol="0"/>
          <a:lstStyle>
            <a:lvl1pPr algn="r">
              <a:defRPr sz="1200"/>
            </a:lvl1pPr>
          </a:lstStyle>
          <a:p>
            <a:fld id="{71914AB2-A42A-43CC-9F37-91CCF4A69156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0"/>
            <a:ext cx="3170248" cy="480223"/>
          </a:xfrm>
          <a:prstGeom prst="rect">
            <a:avLst/>
          </a:prstGeom>
        </p:spPr>
        <p:txBody>
          <a:bodyPr vert="horz" lIns="94083" tIns="47041" rIns="94083" bIns="4704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2" y="9119350"/>
            <a:ext cx="3170248" cy="480223"/>
          </a:xfrm>
          <a:prstGeom prst="rect">
            <a:avLst/>
          </a:prstGeom>
        </p:spPr>
        <p:txBody>
          <a:bodyPr vert="horz" lIns="94083" tIns="47041" rIns="94083" bIns="47041" rtlCol="0" anchor="b"/>
          <a:lstStyle>
            <a:lvl1pPr algn="r">
              <a:defRPr sz="1200"/>
            </a:lvl1pPr>
          </a:lstStyle>
          <a:p>
            <a:fld id="{37110C7D-17F2-4EFB-945E-D100337F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44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</p:spPr>
        <p:txBody>
          <a:bodyPr lIns="96651" tIns="48325" rIns="96651" bIns="48325"/>
          <a:lstStyle/>
          <a:p>
            <a:pPr lvl="0"/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975361" y="4560571"/>
            <a:ext cx="5364480" cy="4320540"/>
          </a:xfrm>
          <a:prstGeom prst="rect">
            <a:avLst/>
          </a:prstGeom>
        </p:spPr>
        <p:txBody>
          <a:bodyPr lIns="96651" tIns="48325" rIns="96651" bIns="48325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68766983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423"/>
              </a:spcBef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8025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78716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342671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09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423"/>
              </a:spcBef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1907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33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423"/>
              </a:spcBef>
              <a:defRPr sz="1800"/>
            </a:pPr>
            <a:r>
              <a:rPr lang="en-CA" sz="1200" dirty="0">
                <a:latin typeface="Calibri"/>
                <a:ea typeface="Calibri"/>
                <a:cs typeface="Calibri"/>
                <a:sym typeface="Calibri"/>
              </a:rPr>
              <a:t>Make sure it is keyword rich. Searches in Google pull from here.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54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423"/>
              </a:spcBef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8025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423"/>
              </a:spcBef>
              <a:defRPr sz="1800"/>
            </a:pPr>
            <a:r>
              <a:rPr lang="en-CA" sz="12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CA" sz="1200" dirty="0">
                <a:latin typeface="Calibri"/>
                <a:ea typeface="Calibri"/>
                <a:cs typeface="Calibri"/>
                <a:sym typeface="Calibri"/>
              </a:rPr>
            </a:b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0791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18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423"/>
              </a:spcBef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802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52810" indent="-352810">
              <a:buFont typeface="Arial" panose="020B0604020202020204" pitchFamily="34" charset="0"/>
              <a:buChar char="•"/>
            </a:pPr>
            <a:endParaRPr lang="en-CA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15323" y="8906098"/>
            <a:ext cx="3071794" cy="468828"/>
          </a:xfrm>
          <a:prstGeom prst="rect">
            <a:avLst/>
          </a:prstGeom>
        </p:spPr>
        <p:txBody>
          <a:bodyPr lIns="95496" tIns="47747" rIns="95496" bIns="47747"/>
          <a:lstStyle/>
          <a:p>
            <a:fld id="{B7978395-BD7C-48B9-AD8D-20CBADBF2553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893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423"/>
              </a:spcBef>
              <a:defRPr sz="1800"/>
            </a:pPr>
            <a:r>
              <a:rPr lang="en-CA" sz="12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CA" sz="1200" dirty="0">
                <a:latin typeface="Calibri"/>
                <a:ea typeface="Calibri"/>
                <a:cs typeface="Calibri"/>
                <a:sym typeface="Calibri"/>
              </a:rPr>
            </a:b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0791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878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471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419"/>
              </a:spcBef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54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6405" indent="-176405">
              <a:lnSpc>
                <a:spcPct val="10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627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419"/>
              </a:spcBef>
              <a:defRPr sz="1800"/>
            </a:pPr>
            <a:r>
              <a:rPr lang="en-CA" sz="1200" dirty="0">
                <a:latin typeface="Calibri"/>
                <a:ea typeface="Calibri"/>
                <a:cs typeface="Calibri"/>
                <a:sym typeface="Calibri"/>
              </a:rPr>
              <a:t>No speaker from CE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627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423"/>
              </a:spcBef>
              <a:defRPr sz="1800"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8025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2500" b="1" dirty="0">
              <a:latin typeface="Calibri"/>
              <a:ea typeface="Calibri"/>
              <a:cs typeface="Calibri"/>
              <a:sym typeface="Calibri"/>
            </a:endParaRPr>
          </a:p>
          <a:p>
            <a:endParaRPr lang="en-CA" sz="2500" b="1" dirty="0">
              <a:latin typeface="Calibri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28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423"/>
              </a:spcBef>
              <a:defRPr sz="1800"/>
            </a:pPr>
            <a:r>
              <a:rPr lang="en-CA" sz="12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CA" sz="1200" dirty="0">
                <a:latin typeface="Calibri"/>
                <a:ea typeface="Calibri"/>
                <a:cs typeface="Calibri"/>
                <a:sym typeface="Calibri"/>
              </a:rPr>
            </a:b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0791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423"/>
              </a:spcBef>
              <a:defRPr sz="1800"/>
            </a:pPr>
            <a:r>
              <a:rPr lang="en-CA" sz="1200" dirty="0">
                <a:latin typeface="Calibri"/>
                <a:ea typeface="Calibri"/>
                <a:cs typeface="Calibri"/>
                <a:sym typeface="Calibri"/>
              </a:rPr>
              <a:t>Make sure it is keyword rich. Searches in Google pull from here.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983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29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3302000" y="2949575"/>
            <a:ext cx="6215609" cy="122217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Click to edit Master title style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3302000" y="3586146"/>
            <a:ext cx="5606455" cy="153660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Click to edit Master subtitle style</a:t>
            </a:r>
          </a:p>
        </p:txBody>
      </p:sp>
      <p:pic>
        <p:nvPicPr>
          <p:cNvPr id="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6356" y="2238052"/>
            <a:ext cx="2581460" cy="393493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11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Click to edit Master title style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Click to edit Master title style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Click to edit Master text styles</a:t>
            </a:r>
          </a:p>
          <a:p>
            <a:pPr lvl="1">
              <a:defRPr sz="1800"/>
            </a:pPr>
            <a:r>
              <a:rPr sz="2000"/>
              <a:t>Second level</a:t>
            </a:r>
          </a:p>
          <a:p>
            <a:pPr lvl="2">
              <a:defRPr sz="1800"/>
            </a:pPr>
            <a:r>
              <a:rPr sz="2000"/>
              <a:t>Third level</a:t>
            </a:r>
          </a:p>
          <a:p>
            <a:pPr lvl="3">
              <a:defRPr sz="1800"/>
            </a:pPr>
            <a:r>
              <a:rPr sz="2000"/>
              <a:t>Fourth level</a:t>
            </a:r>
          </a:p>
          <a:p>
            <a:pPr lvl="4">
              <a:defRPr sz="1800"/>
            </a:pPr>
            <a:r>
              <a:rPr sz="2000"/>
              <a:t>Fifth level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/>
            </a:lvl1pPr>
          </a:lstStyle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457200" y="1435464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Click to edit Master text styles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/>
            </a:lvl1pPr>
          </a:lstStyle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2000" b="1"/>
            </a:lvl1pPr>
          </a:lstStyle>
          <a:p>
            <a:pPr lvl="0">
              <a:defRPr sz="1800" b="0"/>
            </a:pPr>
            <a:r>
              <a:rPr sz="2000" b="1"/>
              <a:t>Click to edit Master title style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/>
            </a:lvl1pPr>
          </a:lstStyle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>
              <a:defRPr sz="4400"/>
            </a:lvl1pPr>
          </a:lstStyle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30200" y="1489075"/>
            <a:ext cx="8229600" cy="873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3600"/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30200" y="2362200"/>
            <a:ext cx="833636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2000"/>
              <a:t>Click to edit Master text styles</a:t>
            </a:r>
          </a:p>
          <a:p>
            <a:pPr lvl="1">
              <a:defRPr sz="1800"/>
            </a:pPr>
            <a:r>
              <a:rPr sz="2000"/>
              <a:t>Second level</a:t>
            </a:r>
          </a:p>
          <a:p>
            <a:pPr lvl="2">
              <a:defRPr sz="1800"/>
            </a:pPr>
            <a:r>
              <a:rPr sz="2000"/>
              <a:t>Third level</a:t>
            </a:r>
          </a:p>
          <a:p>
            <a:pPr lvl="3">
              <a:defRPr sz="1800"/>
            </a:pPr>
            <a:r>
              <a:rPr sz="2000"/>
              <a:t>Fourth level</a:t>
            </a:r>
          </a:p>
          <a:p>
            <a:pPr lvl="4">
              <a:defRPr sz="1800"/>
            </a:pPr>
            <a:r>
              <a:rPr sz="2000"/>
              <a:t>Fifth level</a:t>
            </a:r>
          </a:p>
        </p:txBody>
      </p:sp>
      <p:pic>
        <p:nvPicPr>
          <p:cNvPr id="4" name="w-osc-ppt-v1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883400" y="6467792"/>
            <a:ext cx="2133600" cy="269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8" r:id="rId7"/>
    <p:sldLayoutId id="2147483659" r:id="rId8"/>
  </p:sldLayoutIdLst>
  <p:transition spd="med"/>
  <p:txStyles>
    <p:titleStyle>
      <a:lvl1pPr defTabSz="457200">
        <a:defRPr sz="3600">
          <a:latin typeface="Calibri"/>
          <a:ea typeface="Calibri"/>
          <a:cs typeface="Calibri"/>
          <a:sym typeface="Calibri"/>
        </a:defRPr>
      </a:lvl1pPr>
      <a:lvl2pPr defTabSz="457200">
        <a:defRPr sz="3600">
          <a:latin typeface="Calibri"/>
          <a:ea typeface="Calibri"/>
          <a:cs typeface="Calibri"/>
          <a:sym typeface="Calibri"/>
        </a:defRPr>
      </a:lvl2pPr>
      <a:lvl3pPr defTabSz="457200">
        <a:defRPr sz="3600">
          <a:latin typeface="Calibri"/>
          <a:ea typeface="Calibri"/>
          <a:cs typeface="Calibri"/>
          <a:sym typeface="Calibri"/>
        </a:defRPr>
      </a:lvl3pPr>
      <a:lvl4pPr defTabSz="457200">
        <a:defRPr sz="3600">
          <a:latin typeface="Calibri"/>
          <a:ea typeface="Calibri"/>
          <a:cs typeface="Calibri"/>
          <a:sym typeface="Calibri"/>
        </a:defRPr>
      </a:lvl4pPr>
      <a:lvl5pPr defTabSz="457200">
        <a:defRPr sz="3600">
          <a:latin typeface="Calibri"/>
          <a:ea typeface="Calibri"/>
          <a:cs typeface="Calibri"/>
          <a:sym typeface="Calibri"/>
        </a:defRPr>
      </a:lvl5pPr>
      <a:lvl6pPr defTabSz="457200">
        <a:defRPr sz="3600">
          <a:latin typeface="Calibri"/>
          <a:ea typeface="Calibri"/>
          <a:cs typeface="Calibri"/>
          <a:sym typeface="Calibri"/>
        </a:defRPr>
      </a:lvl6pPr>
      <a:lvl7pPr defTabSz="457200">
        <a:defRPr sz="3600">
          <a:latin typeface="Calibri"/>
          <a:ea typeface="Calibri"/>
          <a:cs typeface="Calibri"/>
          <a:sym typeface="Calibri"/>
        </a:defRPr>
      </a:lvl7pPr>
      <a:lvl8pPr defTabSz="457200">
        <a:defRPr sz="3600">
          <a:latin typeface="Calibri"/>
          <a:ea typeface="Calibri"/>
          <a:cs typeface="Calibri"/>
          <a:sym typeface="Calibri"/>
        </a:defRPr>
      </a:lvl8pPr>
      <a:lvl9pPr defTabSz="457200">
        <a:defRPr sz="3600">
          <a:latin typeface="Calibri"/>
          <a:ea typeface="Calibri"/>
          <a:cs typeface="Calibri"/>
          <a:sym typeface="Calibri"/>
        </a:defRPr>
      </a:lvl9pPr>
    </p:titleStyle>
    <p:bodyStyle>
      <a:lvl1pPr marL="342899" indent="-342899" defTabSz="457200">
        <a:spcBef>
          <a:spcPts val="600"/>
        </a:spcBef>
        <a:buSzPct val="100000"/>
        <a:buFont typeface="Arial"/>
        <a:buChar char="•"/>
        <a:defRPr sz="2000">
          <a:latin typeface="Calibri"/>
          <a:ea typeface="Calibri"/>
          <a:cs typeface="Calibri"/>
          <a:sym typeface="Calibri"/>
        </a:defRPr>
      </a:lvl1pPr>
      <a:lvl2pPr marL="790575" indent="-333375" defTabSz="457200">
        <a:spcBef>
          <a:spcPts val="600"/>
        </a:spcBef>
        <a:buSzPct val="100000"/>
        <a:buFont typeface="Arial"/>
        <a:buChar char="–"/>
        <a:defRPr sz="2000">
          <a:latin typeface="Calibri"/>
          <a:ea typeface="Calibri"/>
          <a:cs typeface="Calibri"/>
          <a:sym typeface="Calibri"/>
        </a:defRPr>
      </a:lvl2pPr>
      <a:lvl3pPr marL="1234438" indent="-320038" defTabSz="457200">
        <a:spcBef>
          <a:spcPts val="600"/>
        </a:spcBef>
        <a:buSzPct val="100000"/>
        <a:buFont typeface="Arial"/>
        <a:buChar char="•"/>
        <a:defRPr sz="2000">
          <a:latin typeface="Calibri"/>
          <a:ea typeface="Calibri"/>
          <a:cs typeface="Calibri"/>
          <a:sym typeface="Calibri"/>
        </a:defRPr>
      </a:lvl3pPr>
      <a:lvl4pPr marL="1727200" indent="-355600" defTabSz="457200">
        <a:spcBef>
          <a:spcPts val="600"/>
        </a:spcBef>
        <a:buSzPct val="100000"/>
        <a:buFont typeface="Arial"/>
        <a:buChar char="–"/>
        <a:defRPr sz="2000">
          <a:latin typeface="Calibri"/>
          <a:ea typeface="Calibri"/>
          <a:cs typeface="Calibri"/>
          <a:sym typeface="Calibri"/>
        </a:defRPr>
      </a:lvl4pPr>
      <a:lvl5pPr marL="2184400" indent="-355600" defTabSz="457200">
        <a:spcBef>
          <a:spcPts val="600"/>
        </a:spcBef>
        <a:buSzPct val="100000"/>
        <a:buFont typeface="Arial"/>
        <a:buChar char="»"/>
        <a:defRPr sz="2000">
          <a:latin typeface="Calibri"/>
          <a:ea typeface="Calibri"/>
          <a:cs typeface="Calibri"/>
          <a:sym typeface="Calibri"/>
        </a:defRPr>
      </a:lvl5pPr>
      <a:lvl6pPr marL="2514600" indent="-228600" defTabSz="457200">
        <a:spcBef>
          <a:spcPts val="600"/>
        </a:spcBef>
        <a:buSzPct val="100000"/>
        <a:buFont typeface="Arial"/>
        <a:buChar char="•"/>
        <a:defRPr sz="2000">
          <a:latin typeface="Calibri"/>
          <a:ea typeface="Calibri"/>
          <a:cs typeface="Calibri"/>
          <a:sym typeface="Calibri"/>
        </a:defRPr>
      </a:lvl6pPr>
      <a:lvl7pPr marL="2971800" indent="-228600" defTabSz="457200">
        <a:spcBef>
          <a:spcPts val="600"/>
        </a:spcBef>
        <a:buSzPct val="100000"/>
        <a:buFont typeface="Arial"/>
        <a:buChar char="•"/>
        <a:defRPr sz="2000">
          <a:latin typeface="Calibri"/>
          <a:ea typeface="Calibri"/>
          <a:cs typeface="Calibri"/>
          <a:sym typeface="Calibri"/>
        </a:defRPr>
      </a:lvl7pPr>
      <a:lvl8pPr marL="3428999" indent="-228599" defTabSz="457200">
        <a:spcBef>
          <a:spcPts val="600"/>
        </a:spcBef>
        <a:buSzPct val="100000"/>
        <a:buFont typeface="Arial"/>
        <a:buChar char="•"/>
        <a:defRPr sz="2000">
          <a:latin typeface="Calibri"/>
          <a:ea typeface="Calibri"/>
          <a:cs typeface="Calibri"/>
          <a:sym typeface="Calibri"/>
        </a:defRPr>
      </a:lvl8pPr>
      <a:lvl9pPr marL="3886199" indent="-228599" defTabSz="457200">
        <a:spcBef>
          <a:spcPts val="600"/>
        </a:spcBef>
        <a:buSzPct val="100000"/>
        <a:buFont typeface="Arial"/>
        <a:buChar char="•"/>
        <a:defRPr sz="20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agesSizesDimension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anva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tthebarr.com/" TargetMode="External"/><Relationship Id="rId2" Type="http://schemas.openxmlformats.org/officeDocument/2006/relationships/hyperlink" Target="http://www.socialmediaexaminar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amyporterfield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arci@sportottawa.c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mailto:marci@sportottawa.ca" TargetMode="External"/><Relationship Id="rId7" Type="http://schemas.openxmlformats.org/officeDocument/2006/relationships/hyperlink" Target="mailto:aburford@cces.ca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hyperlink" Target="mailto:kim@setthebarr.com" TargetMode="External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CA" sz="3600" dirty="0" smtClean="0"/>
              <a:t>How to Facebook</a:t>
            </a:r>
            <a:endParaRPr sz="3600" dirty="0"/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3314700" y="3560746"/>
            <a:ext cx="5606455" cy="15366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CA" sz="2400" dirty="0" smtClean="0">
                <a:solidFill>
                  <a:srgbClr val="888888"/>
                </a:solidFill>
              </a:rPr>
              <a:t>Optimizing Your Business Page</a:t>
            </a:r>
            <a:endParaRPr sz="2400" dirty="0">
              <a:solidFill>
                <a:srgbClr val="888888"/>
              </a:solidFill>
            </a:endParaRPr>
          </a:p>
        </p:txBody>
      </p:sp>
      <p:pic>
        <p:nvPicPr>
          <p:cNvPr id="1026" name="Picture 2" descr="P:\Communication\Webinars\Ottawa Sport Council\Fall 2016\Graphics\Social Media\Social Media slide.f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" y="-57151"/>
            <a:ext cx="9169401" cy="68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Edit! You only get one chance to change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8" y="2676524"/>
            <a:ext cx="7903484" cy="20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192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lang="en-US" sz="3200" b="1" dirty="0" smtClean="0"/>
              <a:t>Change Your Cover Photo</a:t>
            </a:r>
            <a:endParaRPr sz="3200" b="1" dirty="0"/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1200" dirty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00"/>
            <a:ext cx="9144000" cy="39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5107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lang="en-US" sz="3200" b="1" dirty="0" smtClean="0"/>
              <a:t>Profile Picture</a:t>
            </a:r>
            <a:endParaRPr sz="3200" b="1" dirty="0"/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1200" dirty="0">
              <a:solidFill>
                <a:srgbClr val="89898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flipH="1">
            <a:off x="0" y="2706624"/>
            <a:ext cx="1921565" cy="1627632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>
            <a:innerShdw blurRad="114300">
              <a:prstClr val="black"/>
            </a:innerShdw>
            <a:softEdge rad="1270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1"/>
            <a:ext cx="9144000" cy="352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913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366776" y="1600200"/>
            <a:ext cx="8336360" cy="5257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can have a click on  the cover photo, then you can edit and add info. </a:t>
            </a:r>
          </a:p>
          <a:p>
            <a:pPr lvl="0"/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Great for registrations / sign ups</a:t>
            </a:r>
          </a:p>
          <a:p>
            <a:pPr lvl="0"/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Announcements</a:t>
            </a:r>
          </a:p>
          <a:p>
            <a:pPr lvl="0"/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Tournaments</a:t>
            </a:r>
          </a:p>
          <a:p>
            <a:pPr lvl="0"/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Offers, Etc.</a:t>
            </a:r>
          </a:p>
          <a:p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 sure to have a Call To Action Button. You can have a different URL driving them somewhere else as well… example if you have a registration / Sign up form </a:t>
            </a:r>
          </a:p>
          <a:p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Little trick:  tag yourself on the picture so you get double duty on exposure.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CA" sz="2400" dirty="0"/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lang="en-US" sz="2400" b="1" dirty="0" smtClean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lang="en-US" sz="2400" b="1" dirty="0" smtClean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  <a:defRPr sz="1800"/>
            </a:pPr>
            <a:endParaRPr lang="en-US" sz="2400" dirty="0" smtClean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lang="en-US" sz="2400" dirty="0" smtClean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lang="en-US" sz="2400" dirty="0" smtClean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lang="en-US" sz="2400" dirty="0" smtClean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sz="24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395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380028" y="2194848"/>
            <a:ext cx="8336360" cy="32782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Make sure the cover image is sized properly. </a:t>
            </a:r>
            <a:endParaRPr lang="en-CA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Here is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great link: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https://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www.facebook.com/PagesSizesDimensions</a:t>
            </a: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CA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Canva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gives you the proper template 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828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 315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0"/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Profile picture 180 x 180.</a:t>
            </a: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https://www.canva.com/</a:t>
            </a: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Pic Monkey or Photoshop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  <a:defRPr sz="1800"/>
            </a:pPr>
            <a:endParaRPr lang="en-US" sz="2400" dirty="0" smtClean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lang="en-US" sz="2400" dirty="0" smtClean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lang="en-US" sz="2400" dirty="0" smtClean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lang="en-US" sz="2400" dirty="0" smtClean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sz="24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306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lang="en-CA" sz="3200" dirty="0" smtClean="0"/>
              <a:t>Completing Your About Section</a:t>
            </a:r>
            <a:endParaRPr sz="3200" dirty="0"/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1200" dirty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30" y="2123077"/>
            <a:ext cx="5478118" cy="43447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”About”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46" y="2362201"/>
            <a:ext cx="7734708" cy="392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8789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1200" dirty="0">
              <a:solidFill>
                <a:srgbClr val="89898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3" y="1925638"/>
            <a:ext cx="7083834" cy="425878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Invite Friends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1" y="2362199"/>
            <a:ext cx="7688357" cy="363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487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19300"/>
            <a:ext cx="59309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8770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60"/>
          <p:cNvSpPr>
            <a:spLocks noGrp="1"/>
          </p:cNvSpPr>
          <p:nvPr/>
        </p:nvSpPr>
        <p:spPr>
          <a:xfrm>
            <a:off x="251520" y="1368086"/>
            <a:ext cx="8587680" cy="844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457200"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defTabSz="457200"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defTabSz="457200"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defTabSz="457200"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defTabSz="457200"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/>
            </a:pPr>
            <a:r>
              <a:rPr sz="32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Ottawa Sport Council</a:t>
            </a:r>
          </a:p>
        </p:txBody>
      </p:sp>
      <p:sp>
        <p:nvSpPr>
          <p:cNvPr id="11" name="Shape 61"/>
          <p:cNvSpPr>
            <a:spLocks noGrp="1"/>
          </p:cNvSpPr>
          <p:nvPr/>
        </p:nvSpPr>
        <p:spPr>
          <a:xfrm>
            <a:off x="395536" y="2212668"/>
            <a:ext cx="5976664" cy="159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342899" indent="-3428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SzPct val="100000"/>
              <a:buFont typeface="Arial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34289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38861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48638" indent="-548638">
              <a:spcBef>
                <a:spcPts val="500"/>
              </a:spcBef>
              <a:defRPr sz="1800"/>
            </a:pPr>
            <a:r>
              <a:rPr sz="2400" kern="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Arial Narrow"/>
                <a:cs typeface="Arial" panose="020B0604020202020204" pitchFamily="34" charset="0"/>
                <a:sym typeface="Arial Narrow"/>
              </a:rPr>
              <a:t>Non-profit </a:t>
            </a:r>
            <a:r>
              <a:rPr lang="en-CA" sz="2400" kern="0" dirty="0" smtClean="0">
                <a:solidFill>
                  <a:sysClr val="windowText" lastClr="000000"/>
                </a:solidFill>
                <a:latin typeface="Arial Narrow" panose="020B0606020202030204" pitchFamily="34" charset="0"/>
                <a:ea typeface="Arial Narrow"/>
                <a:cs typeface="Arial" panose="020B0604020202020204" pitchFamily="34" charset="0"/>
                <a:sym typeface="Arial Narrow"/>
              </a:rPr>
              <a:t>membership based service organization established in response to demand for assistance from community sporting organizations </a:t>
            </a:r>
          </a:p>
          <a:p>
            <a:pPr marL="548638" indent="-548638">
              <a:spcBef>
                <a:spcPts val="500"/>
              </a:spcBef>
              <a:defRPr sz="1800"/>
            </a:pPr>
            <a:endParaRPr lang="en-CA" sz="2400" kern="0" dirty="0" smtClean="0">
              <a:solidFill>
                <a:sysClr val="windowText" lastClr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" name="Shape 61"/>
          <p:cNvSpPr>
            <a:spLocks noGrp="1"/>
          </p:cNvSpPr>
          <p:nvPr/>
        </p:nvSpPr>
        <p:spPr>
          <a:xfrm>
            <a:off x="430088" y="3946685"/>
            <a:ext cx="8534400" cy="6035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342899" indent="-3428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SzPct val="100000"/>
              <a:buFont typeface="Arial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34289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38861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48638" indent="-548638">
              <a:spcBef>
                <a:spcPts val="500"/>
              </a:spcBef>
              <a:defRPr sz="1800"/>
            </a:pPr>
            <a:r>
              <a:rPr lang="en-CA" sz="2400" kern="0" dirty="0" smtClean="0">
                <a:solidFill>
                  <a:sysClr val="windowText" lastClr="000000"/>
                </a:solidFill>
                <a:latin typeface="Arial Narrow" panose="020B0606020202030204" pitchFamily="34" charset="0"/>
                <a:ea typeface="Arial Narrow"/>
                <a:cs typeface="Arial" panose="020B0604020202020204" pitchFamily="34" charset="0"/>
                <a:sym typeface="Arial Narrow"/>
              </a:rPr>
              <a:t>What do we Do?  </a:t>
            </a:r>
          </a:p>
          <a:p>
            <a:pPr lvl="1">
              <a:spcBef>
                <a:spcPts val="0"/>
              </a:spcBef>
            </a:pPr>
            <a:r>
              <a:rPr lang="en-CA" sz="2400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Advocacy and Marketing</a:t>
            </a:r>
            <a:endParaRPr lang="en-US" sz="2400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CA" sz="2400" kern="0" dirty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Educational </a:t>
            </a:r>
            <a:r>
              <a:rPr lang="en-CA" sz="2400" kern="0" dirty="0" smtClea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Programs- webinars, Sport Summit</a:t>
            </a:r>
            <a:endParaRPr lang="en-US" sz="2400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CA" sz="2400" kern="0" dirty="0" smtClean="0"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Ottawa Sport Council Foundation- endowment fund to support community sport organizations </a:t>
            </a:r>
            <a:endParaRPr lang="en-US" sz="2400" kern="0" dirty="0">
              <a:solidFill>
                <a:sysClr val="windowText" lastClr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48638" indent="-548638">
              <a:spcBef>
                <a:spcPts val="500"/>
              </a:spcBef>
              <a:defRPr sz="1800"/>
            </a:pPr>
            <a:endParaRPr lang="en-CA" sz="2400" kern="0" dirty="0" smtClean="0">
              <a:solidFill>
                <a:sysClr val="windowText" lastClr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61019" y="3830698"/>
            <a:ext cx="262081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r" defTabSz="457200" latinLnBrk="1" hangingPunct="0"/>
            <a:r>
              <a:rPr lang="en-US" sz="1600" kern="0" dirty="0">
                <a:solidFill>
                  <a:srgbClr val="000000"/>
                </a:solidFill>
                <a:latin typeface="Arial Narrow" panose="020B0606020202030204" pitchFamily="34" charset="0"/>
                <a:sym typeface="Helvetica Neue"/>
              </a:rPr>
              <a:t>Marcia Morris</a:t>
            </a:r>
          </a:p>
          <a:p>
            <a:pPr algn="r" defTabSz="457200" latinLnBrk="1" hangingPunct="0"/>
            <a:r>
              <a:rPr lang="en-US" sz="1600" kern="0" dirty="0">
                <a:solidFill>
                  <a:srgbClr val="000000"/>
                </a:solidFill>
                <a:latin typeface="Arial Narrow" panose="020B0606020202030204" pitchFamily="34" charset="0"/>
                <a:sym typeface="Helvetica Neue"/>
              </a:rPr>
              <a:t>ED, Ottawa Sport Council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5" t="23446" r="41266" b="27947"/>
          <a:stretch/>
        </p:blipFill>
        <p:spPr>
          <a:xfrm rot="5400000">
            <a:off x="6603116" y="1624989"/>
            <a:ext cx="2303362" cy="202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9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lang="en-CA" sz="3200" dirty="0" smtClean="0"/>
              <a:t>Offers, Events and Milestones</a:t>
            </a:r>
            <a:endParaRPr sz="3200" dirty="0"/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1200" dirty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362201"/>
            <a:ext cx="6616700" cy="33401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Thank You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200" y="2362200"/>
            <a:ext cx="833636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This concludes Segment </a:t>
            </a:r>
            <a:r>
              <a:rPr lang="en-US" sz="2400" dirty="0">
                <a:latin typeface="Arial Narrow" panose="020B0606020202030204" pitchFamily="34" charset="0"/>
              </a:rPr>
              <a:t>1 </a:t>
            </a:r>
            <a:r>
              <a:rPr lang="en-US" sz="2400" dirty="0" smtClean="0">
                <a:latin typeface="Arial Narrow" panose="020B0606020202030204" pitchFamily="34" charset="0"/>
              </a:rPr>
              <a:t>of </a:t>
            </a:r>
            <a:r>
              <a:rPr lang="en-US" sz="2400" i="1" dirty="0" smtClean="0">
                <a:latin typeface="Arial Narrow" panose="020B0606020202030204" pitchFamily="34" charset="0"/>
              </a:rPr>
              <a:t>How to Facebook</a:t>
            </a:r>
            <a:r>
              <a:rPr lang="en-US" sz="2400" dirty="0" smtClean="0">
                <a:latin typeface="Arial Narrow" panose="020B0606020202030204" pitchFamily="34" charset="0"/>
              </a:rPr>
              <a:t>, continue learning by watching: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Segment 2 on Understanding Insights and Boosting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Segment 3 on Photos and Videos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633" y="4216400"/>
            <a:ext cx="4814887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8824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CA" sz="3600" dirty="0" smtClean="0"/>
              <a:t>How to Facebook</a:t>
            </a:r>
            <a:endParaRPr sz="3600" dirty="0"/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3314700" y="3560746"/>
            <a:ext cx="5606455" cy="15366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CA" sz="2400" dirty="0" smtClean="0">
                <a:solidFill>
                  <a:srgbClr val="888888"/>
                </a:solidFill>
              </a:rPr>
              <a:t>Optimizing Your Business Page</a:t>
            </a:r>
            <a:endParaRPr sz="2400" dirty="0">
              <a:solidFill>
                <a:srgbClr val="888888"/>
              </a:solidFill>
            </a:endParaRPr>
          </a:p>
        </p:txBody>
      </p:sp>
      <p:pic>
        <p:nvPicPr>
          <p:cNvPr id="1026" name="Picture 2" descr="P:\Communication\Webinars\Ottawa Sport Council\Fall 2016\Graphics\Social Media\Social Media slide.f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" y="-57151"/>
            <a:ext cx="9169401" cy="68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240" y="982008"/>
            <a:ext cx="3657600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yriad Pro" pitchFamily="34" charset="0"/>
                <a:sym typeface="Helvetica Neue"/>
              </a:rPr>
              <a:t>Segment 2 of 3</a:t>
            </a:r>
            <a:endParaRPr kumimoji="0" lang="en-US" sz="300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yriad Pro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307661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304800" y="1514475"/>
            <a:ext cx="8229600" cy="7043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lang="en-US" sz="3200" b="1" dirty="0" smtClean="0"/>
              <a:t>What this Segment Covers </a:t>
            </a:r>
            <a:endParaRPr sz="3200" b="1" dirty="0"/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304800" y="2374900"/>
            <a:ext cx="8534400" cy="370784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Understanding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settings and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insights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Boosting a post</a:t>
            </a:r>
          </a:p>
          <a:p>
            <a:pPr marL="548638" lvl="0" indent="-548638">
              <a:spcBef>
                <a:spcPts val="500"/>
              </a:spcBef>
              <a:defRPr sz="1800"/>
            </a:pPr>
            <a:endParaRPr lang="en-US" sz="2400" dirty="0" smtClean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548638" lvl="0" indent="-548638">
              <a:spcBef>
                <a:spcPts val="500"/>
              </a:spcBef>
              <a:defRPr sz="1800"/>
            </a:pPr>
            <a:endParaRPr sz="24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xfrm>
            <a:off x="6769100" y="6518592"/>
            <a:ext cx="2133600" cy="269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425195">
              <a:defRPr sz="111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116" dirty="0">
              <a:solidFill>
                <a:srgbClr val="898989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633" y="4216400"/>
            <a:ext cx="4814887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2704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20" y="2362201"/>
            <a:ext cx="5861159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5418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2228850"/>
            <a:ext cx="8362294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131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1346200"/>
            <a:ext cx="19812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4506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7" y="1925638"/>
            <a:ext cx="7986713" cy="454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6326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3" y="1743075"/>
            <a:ext cx="8553776" cy="462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4521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recent comment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" y="2362201"/>
            <a:ext cx="64389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880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304800" y="1248650"/>
            <a:ext cx="8229600" cy="88109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 algn="ctr">
              <a:defRPr sz="1800"/>
            </a:pPr>
            <a:r>
              <a:rPr lang="en-CA" sz="3200" b="1" dirty="0" smtClean="0"/>
              <a:t>Ottawa Sport Council Community </a:t>
            </a:r>
            <a:br>
              <a:rPr lang="en-CA" sz="3200" b="1" dirty="0" smtClean="0"/>
            </a:br>
            <a:r>
              <a:rPr lang="en-CA" sz="3200" b="1" dirty="0" smtClean="0"/>
              <a:t>Sport Education </a:t>
            </a:r>
            <a:endParaRPr sz="3200" b="1" dirty="0"/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304800" y="2129742"/>
            <a:ext cx="8534400" cy="55029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b="1" dirty="0" smtClean="0">
                <a:latin typeface="Arial Narrow" panose="020B0606020202030204" pitchFamily="34" charset="0"/>
              </a:rPr>
              <a:t>2015-</a:t>
            </a:r>
            <a:r>
              <a:rPr lang="en-US" sz="1800" dirty="0" smtClean="0">
                <a:latin typeface="Arial Narrow" panose="020B0606020202030204" pitchFamily="34" charset="0"/>
              </a:rPr>
              <a:t> 8 educational overview webinars including legal issues, event management, nutrition, sponsorship, Twitter, governance,  volunteers </a:t>
            </a:r>
          </a:p>
          <a:p>
            <a:pPr>
              <a:spcBef>
                <a:spcPts val="0"/>
              </a:spcBef>
            </a:pPr>
            <a:endParaRPr lang="en-US" sz="800" b="1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 smtClean="0">
                <a:latin typeface="Arial Narrow" panose="020B0606020202030204" pitchFamily="34" charset="0"/>
              </a:rPr>
              <a:t>Feedback</a:t>
            </a:r>
            <a:r>
              <a:rPr lang="en-US" sz="1800" dirty="0" smtClean="0">
                <a:latin typeface="Arial Narrow" panose="020B0606020202030204" pitchFamily="34" charset="0"/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Arial Narrow" panose="020B0606020202030204" pitchFamily="34" charset="0"/>
              </a:rPr>
              <a:t>requirement </a:t>
            </a:r>
            <a:r>
              <a:rPr lang="en-US" sz="1800" dirty="0">
                <a:latin typeface="Arial Narrow" panose="020B0606020202030204" pitchFamily="34" charset="0"/>
              </a:rPr>
              <a:t>for more comprehensive education </a:t>
            </a:r>
            <a:r>
              <a:rPr lang="en-US" sz="1800" dirty="0" smtClean="0">
                <a:latin typeface="Arial Narrow" panose="020B0606020202030204" pitchFamily="34" charset="0"/>
              </a:rPr>
              <a:t>- accessible</a:t>
            </a:r>
            <a:r>
              <a:rPr lang="en-US" sz="1800" dirty="0">
                <a:latin typeface="Arial Narrow" panose="020B0606020202030204" pitchFamily="34" charset="0"/>
              </a:rPr>
              <a:t>, on-demand format. 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Arial Narrow" panose="020B0606020202030204" pitchFamily="34" charset="0"/>
              </a:rPr>
              <a:t>Education regarding sport </a:t>
            </a:r>
            <a:r>
              <a:rPr lang="en-US" sz="1800" dirty="0">
                <a:latin typeface="Arial Narrow" panose="020B0606020202030204" pitchFamily="34" charset="0"/>
              </a:rPr>
              <a:t>management topics </a:t>
            </a:r>
            <a:r>
              <a:rPr lang="en-US" sz="1800" dirty="0" smtClean="0">
                <a:latin typeface="Arial Narrow" panose="020B0606020202030204" pitchFamily="34" charset="0"/>
              </a:rPr>
              <a:t>- social </a:t>
            </a:r>
            <a:r>
              <a:rPr lang="en-US" sz="1800" dirty="0">
                <a:latin typeface="Arial Narrow" panose="020B0606020202030204" pitchFamily="34" charset="0"/>
              </a:rPr>
              <a:t>media marketing, </a:t>
            </a:r>
            <a:r>
              <a:rPr lang="en-US" sz="1800" dirty="0" smtClean="0">
                <a:latin typeface="Arial Narrow" panose="020B0606020202030204" pitchFamily="34" charset="0"/>
              </a:rPr>
              <a:t>governance,  </a:t>
            </a:r>
            <a:r>
              <a:rPr lang="en-US" sz="1800" dirty="0">
                <a:latin typeface="Arial Narrow" panose="020B0606020202030204" pitchFamily="34" charset="0"/>
              </a:rPr>
              <a:t>volunteer management.  </a:t>
            </a:r>
          </a:p>
          <a:p>
            <a:pPr>
              <a:spcBef>
                <a:spcPts val="0"/>
              </a:spcBef>
            </a:pPr>
            <a:endParaRPr lang="en-US" sz="800" b="1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b="1" dirty="0" smtClean="0">
                <a:latin typeface="Arial Narrow" panose="020B0606020202030204" pitchFamily="34" charset="0"/>
              </a:rPr>
              <a:t>Deliverable </a:t>
            </a:r>
            <a:endParaRPr lang="en-US" sz="1800" dirty="0">
              <a:latin typeface="Arial Narrow" panose="020B0606020202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Arial Narrow" panose="020B0606020202030204" pitchFamily="34" charset="0"/>
              </a:rPr>
              <a:t>development of comprehensive </a:t>
            </a:r>
            <a:r>
              <a:rPr lang="en-US" sz="1800">
                <a:latin typeface="Arial Narrow" panose="020B0606020202030204" pitchFamily="34" charset="0"/>
              </a:rPr>
              <a:t>on-line </a:t>
            </a:r>
            <a:r>
              <a:rPr lang="en-US" sz="1800" smtClean="0">
                <a:latin typeface="Arial Narrow" panose="020B0606020202030204" pitchFamily="34" charset="0"/>
              </a:rPr>
              <a:t>modules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Arial Narrow" panose="020B0606020202030204" pitchFamily="34" charset="0"/>
              </a:rPr>
              <a:t>courses developed to help community sport organizations to understand ‘Club Excellence’ standards - the only national multi-sport certification program for club level sport organizations </a:t>
            </a:r>
            <a:r>
              <a:rPr lang="en-US" sz="1800" dirty="0" smtClean="0">
                <a:latin typeface="Arial Narrow" panose="020B0606020202030204" pitchFamily="34" charset="0"/>
              </a:rPr>
              <a:t>(www.clubexcellence.com)</a:t>
            </a:r>
          </a:p>
          <a:p>
            <a:pPr lvl="1">
              <a:spcBef>
                <a:spcPts val="0"/>
              </a:spcBef>
            </a:pPr>
            <a:r>
              <a:rPr lang="en-CA" sz="1800" dirty="0" smtClean="0">
                <a:latin typeface="Arial Narrow" panose="020B0606020202030204" pitchFamily="34" charset="0"/>
              </a:rPr>
              <a:t>Courses – delivered in segments, available on demand</a:t>
            </a:r>
          </a:p>
          <a:p>
            <a:pPr>
              <a:spcBef>
                <a:spcPts val="0"/>
              </a:spcBef>
            </a:pPr>
            <a:endParaRPr lang="en-CA" sz="800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en-CA" sz="1800" b="1" dirty="0" smtClean="0">
                <a:latin typeface="Arial Narrow" panose="020B0606020202030204" pitchFamily="34" charset="0"/>
              </a:rPr>
              <a:t>Thanks to Ontario Trillium Foundation  </a:t>
            </a:r>
            <a:endParaRPr lang="en-US" sz="1800" b="1" dirty="0">
              <a:latin typeface="Arial Narrow" panose="020B0606020202030204" pitchFamily="34" charset="0"/>
            </a:endParaRPr>
          </a:p>
          <a:p>
            <a:pPr marL="548638" lvl="0" indent="-548638">
              <a:spcBef>
                <a:spcPts val="500"/>
              </a:spcBef>
              <a:defRPr sz="1800"/>
            </a:pPr>
            <a:endParaRPr sz="1800" dirty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xfrm>
            <a:off x="6769100" y="6518592"/>
            <a:ext cx="2133600" cy="269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425195">
              <a:defRPr sz="111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116" dirty="0">
              <a:solidFill>
                <a:srgbClr val="898989"/>
              </a:solidFill>
            </a:endParaRPr>
          </a:p>
        </p:txBody>
      </p:sp>
      <p:pic>
        <p:nvPicPr>
          <p:cNvPr id="11" name="Picture 10" descr="C:\Users\MORRIS\AppData\Local\Microsoft\Windows\INetCache\Content.Word\OTFHORIZwhiteonblac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790" y="5484231"/>
            <a:ext cx="2454910" cy="113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42772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and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200" y="2362200"/>
            <a:ext cx="8336360" cy="2872409"/>
          </a:xfrm>
        </p:spPr>
        <p:txBody>
          <a:bodyPr/>
          <a:lstStyle/>
          <a:p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Make sure on your personal profile, your place of work is linked to your page.</a:t>
            </a:r>
          </a:p>
          <a:p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Scheduling posts</a:t>
            </a:r>
          </a:p>
          <a:p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Pages App -  easier access to you page via mobile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Cool Apps: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Legend,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hotoGrid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Rookie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Cam,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Lumyer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Resources: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www.socialmediaexaminar.com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www.setthebarr.com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smtClean="0">
                <a:hlinkClick r:id="rId4"/>
              </a:rPr>
              <a:t>www.AmyPorterfield.com</a:t>
            </a:r>
            <a:r>
              <a:rPr lang="en-US" dirty="0" smtClean="0"/>
              <a:t>, </a:t>
            </a:r>
            <a:r>
              <a:rPr lang="en-US" dirty="0" err="1" smtClean="0"/>
              <a:t>Hootsuite.com</a:t>
            </a:r>
            <a:r>
              <a:rPr lang="en-US" dirty="0" smtClean="0"/>
              <a:t> 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9807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your exposure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200" y="2362200"/>
            <a:ext cx="8336360" cy="230256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Sharing your post on your personal profile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Sharing a post on your personal profile that has selected audience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50" y="3101629"/>
            <a:ext cx="60071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1037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 Your Post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085975"/>
            <a:ext cx="64135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2461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6" y="1681163"/>
            <a:ext cx="8329612" cy="387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3851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933575"/>
            <a:ext cx="8386762" cy="341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9084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79121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41187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Thank You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200" y="2362200"/>
            <a:ext cx="833636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This concludes Segment 2 of </a:t>
            </a:r>
            <a:r>
              <a:rPr lang="en-US" sz="2400" i="1" dirty="0" smtClean="0">
                <a:latin typeface="Arial Narrow" panose="020B0606020202030204" pitchFamily="34" charset="0"/>
              </a:rPr>
              <a:t>How to Facebook</a:t>
            </a:r>
            <a:r>
              <a:rPr lang="en-US" sz="2400" dirty="0" smtClean="0">
                <a:latin typeface="Arial Narrow" panose="020B0606020202030204" pitchFamily="34" charset="0"/>
              </a:rPr>
              <a:t>, continue learning by watching: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Segment 3 on Photos and Videos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Segment </a:t>
            </a:r>
            <a:r>
              <a:rPr lang="en-US" sz="2400" dirty="0">
                <a:latin typeface="Arial Narrow" panose="020B0606020202030204" pitchFamily="34" charset="0"/>
              </a:rPr>
              <a:t>1 on Basic page set </a:t>
            </a:r>
            <a:r>
              <a:rPr lang="en-US" sz="2400" dirty="0" smtClean="0">
                <a:latin typeface="Arial Narrow" panose="020B0606020202030204" pitchFamily="34" charset="0"/>
              </a:rPr>
              <a:t>up, How </a:t>
            </a:r>
            <a:r>
              <a:rPr lang="en-US" sz="2400" dirty="0">
                <a:latin typeface="Arial Narrow" panose="020B0606020202030204" pitchFamily="34" charset="0"/>
              </a:rPr>
              <a:t>to optimize your “About” </a:t>
            </a:r>
            <a:r>
              <a:rPr lang="en-US" sz="2400" dirty="0" smtClean="0">
                <a:latin typeface="Arial Narrow" panose="020B0606020202030204" pitchFamily="34" charset="0"/>
              </a:rPr>
              <a:t>section, How </a:t>
            </a:r>
            <a:r>
              <a:rPr lang="en-US" sz="2400" dirty="0">
                <a:latin typeface="Arial Narrow" panose="020B0606020202030204" pitchFamily="34" charset="0"/>
              </a:rPr>
              <a:t>to invite friends to like your </a:t>
            </a:r>
            <a:r>
              <a:rPr lang="en-US" sz="2400" dirty="0" smtClean="0">
                <a:latin typeface="Arial Narrow" panose="020B0606020202030204" pitchFamily="34" charset="0"/>
              </a:rPr>
              <a:t>page, Events </a:t>
            </a:r>
            <a:r>
              <a:rPr lang="en-US" sz="2400" dirty="0">
                <a:latin typeface="Arial Narrow" panose="020B0606020202030204" pitchFamily="34" charset="0"/>
              </a:rPr>
              <a:t>and Milestones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633" y="4338320"/>
            <a:ext cx="4814887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0771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CA" sz="3600" dirty="0" smtClean="0"/>
              <a:t>How to Facebook</a:t>
            </a:r>
            <a:endParaRPr sz="3600" dirty="0"/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3314700" y="3560746"/>
            <a:ext cx="5606455" cy="15366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CA" sz="2400" dirty="0" smtClean="0">
                <a:solidFill>
                  <a:srgbClr val="888888"/>
                </a:solidFill>
              </a:rPr>
              <a:t>Optimizing Your Business Page</a:t>
            </a:r>
            <a:endParaRPr sz="2400" dirty="0">
              <a:solidFill>
                <a:srgbClr val="888888"/>
              </a:solidFill>
            </a:endParaRPr>
          </a:p>
        </p:txBody>
      </p:sp>
      <p:pic>
        <p:nvPicPr>
          <p:cNvPr id="1026" name="Picture 2" descr="P:\Communication\Webinars\Ottawa Sport Council\Fall 2016\Graphics\Social Media\Social Media slide.f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" y="-57151"/>
            <a:ext cx="9169401" cy="68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240" y="982008"/>
            <a:ext cx="3657600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yriad Pro" pitchFamily="34" charset="0"/>
                <a:sym typeface="Helvetica Neue"/>
              </a:rPr>
              <a:t>Segment </a:t>
            </a:r>
            <a:r>
              <a:rPr lang="en-US" sz="3000" i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r>
              <a:rPr kumimoji="0" lang="en-US" sz="300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yriad Pro" pitchFamily="34" charset="0"/>
                <a:sym typeface="Helvetica Neue"/>
              </a:rPr>
              <a:t> of 3</a:t>
            </a:r>
            <a:endParaRPr kumimoji="0" lang="en-US" sz="300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yriad Pro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180670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304800" y="1514475"/>
            <a:ext cx="8229600" cy="7043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lang="en-US" sz="3200" b="1" dirty="0" smtClean="0"/>
              <a:t>What this Segment Covers </a:t>
            </a:r>
            <a:endParaRPr sz="3200" b="1" dirty="0"/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304800" y="2374900"/>
            <a:ext cx="8534400" cy="370784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live video and how to use 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different types of photo upload</a:t>
            </a:r>
          </a:p>
          <a:p>
            <a:pPr marL="548638" lvl="0" indent="-548638">
              <a:spcBef>
                <a:spcPts val="500"/>
              </a:spcBef>
              <a:defRPr sz="1800"/>
            </a:pPr>
            <a:endParaRPr lang="en-US" sz="2400" dirty="0" smtClean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548638" lvl="0" indent="-548638">
              <a:spcBef>
                <a:spcPts val="500"/>
              </a:spcBef>
              <a:defRPr sz="1800"/>
            </a:pPr>
            <a:endParaRPr sz="24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xfrm>
            <a:off x="6769100" y="6518592"/>
            <a:ext cx="2133600" cy="269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425195">
              <a:defRPr sz="111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116" dirty="0">
              <a:solidFill>
                <a:srgbClr val="898989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633" y="4216400"/>
            <a:ext cx="4814887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1582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200" y="2362200"/>
            <a:ext cx="8336360" cy="228931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Keep it organic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Try not to share from YouTube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Customize your Landing page with call to action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707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304800" y="1514475"/>
            <a:ext cx="8229600" cy="7043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lang="en-US" sz="3200" b="1" dirty="0" smtClean="0"/>
              <a:t>Today’s Speaker</a:t>
            </a:r>
            <a:endParaRPr sz="3200" b="1" dirty="0"/>
          </a:p>
        </p:txBody>
      </p:sp>
      <p:sp>
        <p:nvSpPr>
          <p:cNvPr id="7" name="Shape 99"/>
          <p:cNvSpPr txBox="1">
            <a:spLocks/>
          </p:cNvSpPr>
          <p:nvPr/>
        </p:nvSpPr>
        <p:spPr>
          <a:xfrm>
            <a:off x="3551701" y="3075079"/>
            <a:ext cx="3923519" cy="149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>
            <a:lvl1pPr marL="342899" indent="-3428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SzPct val="100000"/>
              <a:buFont typeface="Arial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34289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38861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  <a:defRPr sz="1800"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Kim Barr</a:t>
            </a:r>
            <a:endParaRPr lang="en-US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Font typeface="Arial"/>
              <a:buNone/>
              <a:defRPr sz="1800"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Proprietor</a:t>
            </a:r>
          </a:p>
          <a:p>
            <a:pPr marL="0" indent="0">
              <a:spcBef>
                <a:spcPts val="0"/>
              </a:spcBef>
              <a:buFont typeface="Arial"/>
              <a:buNone/>
              <a:defRPr sz="1800"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Set The Barr – Meaningful Marketing</a:t>
            </a:r>
            <a:endParaRPr lang="en-US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Font typeface="Arial"/>
              <a:buNone/>
              <a:defRPr sz="1800"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Kim’s email </a:t>
            </a: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setthebarr.com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  <a:ea typeface="Arial Narrow"/>
              <a:cs typeface="Arial Narrow"/>
              <a:sym typeface="Arial Narrow"/>
              <a:hlinkClick r:id="rId3"/>
            </a:endParaRPr>
          </a:p>
        </p:txBody>
      </p:sp>
      <p:pic>
        <p:nvPicPr>
          <p:cNvPr id="1026" name="Picture 2" descr="P:\Communication\Webinars\Ottawa Sport Council\Fall 2016\Graphics\Social Media\Ki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36" y="2819400"/>
            <a:ext cx="1599726" cy="199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2136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Facebook vs Uploaded Video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Live = better reach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Live = longer video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Upload = short (60 sec)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Upload = edit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upload = select audience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3815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and Desktop</a:t>
            </a: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07" y="2150925"/>
            <a:ext cx="2469049" cy="4316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26" y="2150925"/>
            <a:ext cx="2452203" cy="431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71983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/ Video Options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78" y="2362201"/>
            <a:ext cx="3468243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07492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 Album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60" y="2362201"/>
            <a:ext cx="7323680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42832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Upload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52" y="2362201"/>
            <a:ext cx="4937895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8637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Carousel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2362201"/>
            <a:ext cx="63373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16457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Carousel </a:t>
            </a:r>
            <a:r>
              <a:rPr lang="en-US" dirty="0" err="1" smtClean="0"/>
              <a:t>Cont</a:t>
            </a:r>
            <a:r>
              <a:rPr lang="en-US" dirty="0" smtClean="0"/>
              <a:t>… 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793" y="2362201"/>
            <a:ext cx="2992414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30210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Slideshow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28" y="2362201"/>
            <a:ext cx="4736944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25189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Canvas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200" y="2362200"/>
            <a:ext cx="8336360" cy="321696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option is for combining with images and videos.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Tip:  always start with a image. 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Tip: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Keep in mind before starting that it's a best practice to have thought through what sort of experience you want to create for people, and to have your creative assets ready ahead of time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66086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8"/>
          <p:cNvSpPr txBox="1">
            <a:spLocks/>
          </p:cNvSpPr>
          <p:nvPr/>
        </p:nvSpPr>
        <p:spPr>
          <a:xfrm>
            <a:off x="415544" y="1528404"/>
            <a:ext cx="7772400" cy="663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45720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defTabSz="457200"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defTabSz="457200"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defTabSz="457200"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defTabSz="457200"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defTabSz="457200"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defRPr sz="1800"/>
            </a:pPr>
            <a:r>
              <a:rPr lang="en-US" sz="4000" b="1" dirty="0" smtClean="0">
                <a:latin typeface="Arial Narrow" panose="020B0606020202030204" pitchFamily="34" charset="0"/>
              </a:rPr>
              <a:t>Get in touch 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7" name="Shape 99"/>
          <p:cNvSpPr txBox="1">
            <a:spLocks/>
          </p:cNvSpPr>
          <p:nvPr/>
        </p:nvSpPr>
        <p:spPr>
          <a:xfrm>
            <a:off x="1272706" y="3308974"/>
            <a:ext cx="2682240" cy="149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>
            <a:lvl1pPr marL="342899" indent="-3428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SzPct val="100000"/>
              <a:buFont typeface="Arial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34289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38861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Marcia Morris </a:t>
            </a:r>
            <a:endParaRPr lang="en-US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Executive Director</a:t>
            </a: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Ottawa Sport Council </a:t>
            </a:r>
            <a:endParaRPr lang="en-US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  <a:hlinkClick r:id="rId3"/>
              </a:rPr>
              <a:t>marci@sportottawa.ca</a:t>
            </a:r>
            <a:endParaRPr lang="en-US" dirty="0" smtClean="0">
              <a:solidFill>
                <a:srgbClr val="000000"/>
              </a:solidFill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sportottawa.ca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  <a:ea typeface="Arial Narrow"/>
              <a:cs typeface="Arial Narrow"/>
              <a:sym typeface="Arial Narrow"/>
              <a:hlinkClick r:id="rId3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06" y="2225721"/>
            <a:ext cx="1748606" cy="104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hape 99"/>
          <p:cNvSpPr txBox="1">
            <a:spLocks/>
          </p:cNvSpPr>
          <p:nvPr/>
        </p:nvSpPr>
        <p:spPr>
          <a:xfrm>
            <a:off x="5341746" y="3277858"/>
            <a:ext cx="2682240" cy="149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>
            <a:lvl1pPr marL="342899" indent="-3428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 defTabSz="457200">
              <a:spcBef>
                <a:spcPts val="600"/>
              </a:spcBef>
              <a:buSzPct val="100000"/>
              <a:buFont typeface="Arial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 defTabSz="457200">
              <a:spcBef>
                <a:spcPts val="600"/>
              </a:spcBef>
              <a:buSzPct val="100000"/>
              <a:buFont typeface="Arial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5146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2971800" indent="-228600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34289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3886199" indent="-228599" defTabSz="457200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Kim Barr</a:t>
            </a:r>
            <a:endParaRPr lang="en-US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Proprietor</a:t>
            </a: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Set The Barr </a:t>
            </a:r>
            <a:endParaRPr lang="en-US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  <a:hlinkClick r:id="rId5"/>
              </a:rPr>
              <a:t>kim@setthebarr.com</a:t>
            </a:r>
            <a:endParaRPr lang="en-US" dirty="0" smtClean="0">
              <a:solidFill>
                <a:srgbClr val="000000"/>
              </a:solidFill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0" indent="0">
              <a:spcBef>
                <a:spcPts val="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en-US" b="1" dirty="0" smtClean="0">
                <a:solidFill>
                  <a:srgbClr val="000000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settthebarr.com</a:t>
            </a:r>
            <a:endParaRPr lang="en-US" b="1" dirty="0">
              <a:solidFill>
                <a:srgbClr val="000000"/>
              </a:solidFill>
              <a:latin typeface="Arial Narrow" panose="020B0606020202030204" pitchFamily="34" charset="0"/>
              <a:ea typeface="Arial Narrow"/>
              <a:cs typeface="Arial Narrow"/>
              <a:sym typeface="Arial Narrow"/>
              <a:hlinkClick r:id="rId3"/>
            </a:endParaRPr>
          </a:p>
        </p:txBody>
      </p:sp>
      <p:pic>
        <p:nvPicPr>
          <p:cNvPr id="2" name="Picture 2" descr="Set The Barr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82" y="2327694"/>
            <a:ext cx="1448942" cy="8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94480" y="51656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latinLnBrk="1" hangingPunct="0"/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Amanda Burford</a:t>
            </a:r>
          </a:p>
          <a:p>
            <a:pPr algn="l" rtl="0" latinLnBrk="1" hangingPunct="0"/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Club Excellence</a:t>
            </a:r>
          </a:p>
          <a:p>
            <a:pPr algn="l" rtl="0" latinLnBrk="1" hangingPunct="0"/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hlinkClick r:id="rId7"/>
              </a:rPr>
              <a:t>aburford@cces.ca</a:t>
            </a:r>
            <a:endParaRPr lang="en-CA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l" rtl="0" latinLnBrk="1" hangingPunct="0"/>
            <a:r>
              <a:rPr lang="en-US" b="1" dirty="0">
                <a:solidFill>
                  <a:srgbClr val="000000"/>
                </a:solidFill>
                <a:latin typeface="Arial Narrow" panose="020B0606020202030204" pitchFamily="34" charset="0"/>
              </a:rPr>
              <a:t>clubexcellence.com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24" y="5312037"/>
            <a:ext cx="1391717" cy="90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5988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CA" sz="3600" dirty="0" smtClean="0"/>
              <a:t>How to Facebook</a:t>
            </a:r>
            <a:endParaRPr sz="3600" dirty="0"/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3314700" y="3560746"/>
            <a:ext cx="5606455" cy="15366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CA" sz="2400" dirty="0" smtClean="0">
                <a:solidFill>
                  <a:srgbClr val="888888"/>
                </a:solidFill>
              </a:rPr>
              <a:t>Optimizing Your Business Page</a:t>
            </a:r>
            <a:endParaRPr sz="2400" dirty="0">
              <a:solidFill>
                <a:srgbClr val="888888"/>
              </a:solidFill>
            </a:endParaRPr>
          </a:p>
        </p:txBody>
      </p:sp>
      <p:pic>
        <p:nvPicPr>
          <p:cNvPr id="1026" name="Picture 2" descr="P:\Communication\Webinars\Ottawa Sport Council\Fall 2016\Graphics\Social Media\Social Media slide.f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" y="-57151"/>
            <a:ext cx="9169401" cy="68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240" y="982008"/>
            <a:ext cx="3657600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i="1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yriad Pro" pitchFamily="34" charset="0"/>
                <a:sym typeface="Helvetica Neue"/>
              </a:rPr>
              <a:t>Segment 1 of 3</a:t>
            </a:r>
            <a:endParaRPr kumimoji="0" lang="en-US" sz="3000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yriad Pro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023878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Thank You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200" y="2362200"/>
            <a:ext cx="833636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This concludes the </a:t>
            </a:r>
            <a:r>
              <a:rPr lang="en-US" sz="2400" i="1" dirty="0" smtClean="0">
                <a:latin typeface="Arial Narrow" panose="020B0606020202030204" pitchFamily="34" charset="0"/>
              </a:rPr>
              <a:t>Volunteer </a:t>
            </a:r>
            <a:r>
              <a:rPr lang="en-US" sz="2400" i="1" dirty="0">
                <a:latin typeface="Arial Narrow" panose="020B0606020202030204" pitchFamily="34" charset="0"/>
              </a:rPr>
              <a:t>Management: </a:t>
            </a:r>
            <a:r>
              <a:rPr lang="en-US" sz="2400" i="1" dirty="0" smtClean="0">
                <a:latin typeface="Arial Narrow" panose="020B0606020202030204" pitchFamily="34" charset="0"/>
              </a:rPr>
              <a:t>Standards</a:t>
            </a:r>
            <a:r>
              <a:rPr lang="en-US" sz="2400" i="1" dirty="0">
                <a:latin typeface="Arial Narrow" panose="020B0606020202030204" pitchFamily="34" charset="0"/>
              </a:rPr>
              <a:t>, Good Practices &amp; Practical </a:t>
            </a:r>
            <a:r>
              <a:rPr lang="en-US" sz="2400" i="1" dirty="0" smtClean="0">
                <a:latin typeface="Arial Narrow" panose="020B0606020202030204" pitchFamily="34" charset="0"/>
              </a:rPr>
              <a:t>Solutions </a:t>
            </a:r>
            <a:r>
              <a:rPr lang="en-US" sz="2400" dirty="0" smtClean="0">
                <a:latin typeface="Arial Narrow" panose="020B0606020202030204" pitchFamily="34" charset="0"/>
              </a:rPr>
              <a:t>module, continue learning by watching the other modules in this series: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Governance: Building Your Best Board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Volunteer Management: Standards, Good Practices &amp;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447676" lvl="1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Practical </a:t>
            </a:r>
            <a:r>
              <a:rPr lang="en-US" sz="2400" dirty="0">
                <a:latin typeface="Arial Narrow" panose="020B0606020202030204" pitchFamily="34" charset="0"/>
              </a:rPr>
              <a:t>Solutions</a:t>
            </a:r>
            <a:endParaRPr lang="en-US" sz="2400" dirty="0" smtClean="0">
              <a:latin typeface="Arial Narrow" panose="020B0606020202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4169816"/>
            <a:ext cx="16891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69751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391160" y="1489075"/>
            <a:ext cx="8229600" cy="8731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lang="en-US" sz="3200" b="1" dirty="0" smtClean="0">
                <a:latin typeface="Arial Narrow" panose="020B0606020202030204" pitchFamily="34" charset="0"/>
              </a:rPr>
              <a:t>Why Facebook?</a:t>
            </a:r>
            <a:endParaRPr sz="3200" b="1" dirty="0">
              <a:latin typeface="Arial Narrow" panose="020B0606020202030204" pitchFamily="34" charset="0"/>
            </a:endParaRP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1036320" y="2179320"/>
            <a:ext cx="7584440" cy="379617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899" lvl="0" indent="-342899">
              <a:lnSpc>
                <a:spcPct val="90000"/>
              </a:lnSpc>
              <a:spcBef>
                <a:spcPts val="500"/>
              </a:spcBef>
              <a:defRPr sz="1800"/>
            </a:pPr>
            <a:endParaRPr lang="en-US" sz="2400" dirty="0" smtClean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0" indent="0">
              <a:buNone/>
            </a:pPr>
            <a:r>
              <a:rPr lang="en-US" sz="2400" dirty="0" smtClean="0"/>
              <a:t>We </a:t>
            </a:r>
            <a:r>
              <a:rPr lang="en-US" sz="2400" dirty="0"/>
              <a:t>have chosen to concentrate on Facebook as it is unquestionably the largest social network in the world with over 1.5 billion monthly users and over a billion daily </a:t>
            </a:r>
            <a:r>
              <a:rPr lang="en-US" sz="2400" b="1" dirty="0"/>
              <a:t>active</a:t>
            </a:r>
            <a:r>
              <a:rPr lang="en-US" sz="2400" dirty="0"/>
              <a:t> users. The average user spends nearly one hour per day, per user. According to DMR Stats, Canada is the #1 country that uses Facebook.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304800" y="1514475"/>
            <a:ext cx="8229600" cy="7043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/>
            </a:pPr>
            <a:r>
              <a:rPr lang="en-US" sz="3200" b="1" dirty="0" smtClean="0"/>
              <a:t>What this Segment Covers </a:t>
            </a:r>
            <a:endParaRPr sz="3200" b="1" dirty="0"/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304800" y="2374900"/>
            <a:ext cx="8534400" cy="370784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Basic page set up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to optimize your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“About”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to invite friends to like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Events and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Milestones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48638" lvl="0" indent="-548638">
              <a:spcBef>
                <a:spcPts val="500"/>
              </a:spcBef>
              <a:defRPr sz="1800"/>
            </a:pPr>
            <a:endParaRPr lang="en-US" sz="2400" dirty="0" smtClean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548638" lvl="0" indent="-548638">
              <a:spcBef>
                <a:spcPts val="500"/>
              </a:spcBef>
              <a:defRPr sz="1800"/>
            </a:pPr>
            <a:endParaRPr sz="24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xfrm>
            <a:off x="6769100" y="6518592"/>
            <a:ext cx="2133600" cy="269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425195">
              <a:defRPr sz="111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116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348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Claiming your URL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30" y="2362199"/>
            <a:ext cx="76997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9610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1200" dirty="0">
              <a:solidFill>
                <a:srgbClr val="89898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3" y="1925638"/>
            <a:ext cx="7083834" cy="425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1797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22205</TotalTime>
  <Words>838</Words>
  <Application>Microsoft Office PowerPoint</Application>
  <PresentationFormat>On-screen Show (4:3)</PresentationFormat>
  <Paragraphs>152</Paragraphs>
  <Slides>50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Default</vt:lpstr>
      <vt:lpstr>How to Facebook</vt:lpstr>
      <vt:lpstr>PowerPoint Presentation</vt:lpstr>
      <vt:lpstr>Ottawa Sport Council Community  Sport Education </vt:lpstr>
      <vt:lpstr>Today’s Speaker</vt:lpstr>
      <vt:lpstr>How to Facebook</vt:lpstr>
      <vt:lpstr>Why Facebook?</vt:lpstr>
      <vt:lpstr>What this Segment Covers </vt:lpstr>
      <vt:lpstr>Claiming your URL</vt:lpstr>
      <vt:lpstr>PowerPoint Presentation</vt:lpstr>
      <vt:lpstr>Edit! You only get one chance to change it</vt:lpstr>
      <vt:lpstr>Change Your Cover Photo</vt:lpstr>
      <vt:lpstr>Profile Picture</vt:lpstr>
      <vt:lpstr>PowerPoint Presentation</vt:lpstr>
      <vt:lpstr>PowerPoint Presentation</vt:lpstr>
      <vt:lpstr>Completing Your About Section</vt:lpstr>
      <vt:lpstr>Under ”About” </vt:lpstr>
      <vt:lpstr>PowerPoint Presentation</vt:lpstr>
      <vt:lpstr>Invite Friends</vt:lpstr>
      <vt:lpstr>PowerPoint Presentation</vt:lpstr>
      <vt:lpstr>Offers, Events and Milestones</vt:lpstr>
      <vt:lpstr>Thank You</vt:lpstr>
      <vt:lpstr>How to Facebook</vt:lpstr>
      <vt:lpstr>What this Segment Covers </vt:lpstr>
      <vt:lpstr>Settings</vt:lpstr>
      <vt:lpstr>Insights</vt:lpstr>
      <vt:lpstr>PowerPoint Presentation</vt:lpstr>
      <vt:lpstr>PowerPoint Presentation</vt:lpstr>
      <vt:lpstr>PowerPoint Presentation</vt:lpstr>
      <vt:lpstr>Most recent comment</vt:lpstr>
      <vt:lpstr>Tips and Resources</vt:lpstr>
      <vt:lpstr>Increasing your exposure</vt:lpstr>
      <vt:lpstr>Boosting Your Post</vt:lpstr>
      <vt:lpstr>PowerPoint Presentation</vt:lpstr>
      <vt:lpstr>PowerPoint Presentation</vt:lpstr>
      <vt:lpstr>PowerPoint Presentation</vt:lpstr>
      <vt:lpstr>Thank You</vt:lpstr>
      <vt:lpstr>How to Facebook</vt:lpstr>
      <vt:lpstr>What this Segment Covers </vt:lpstr>
      <vt:lpstr>Videos</vt:lpstr>
      <vt:lpstr>Live Facebook vs Uploaded Video</vt:lpstr>
      <vt:lpstr>Mobile and Desktop</vt:lpstr>
      <vt:lpstr>Photo / Video Options</vt:lpstr>
      <vt:lpstr>Creating an Album</vt:lpstr>
      <vt:lpstr>Video Upload</vt:lpstr>
      <vt:lpstr>Photo Carousel</vt:lpstr>
      <vt:lpstr>Photo Carousel Cont… </vt:lpstr>
      <vt:lpstr>Creating a Slideshow</vt:lpstr>
      <vt:lpstr>Creating a Canvas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Allocations</dc:title>
  <dc:creator>Marcia Morris</dc:creator>
  <cp:lastModifiedBy>Kimberly Sparling</cp:lastModifiedBy>
  <cp:revision>59</cp:revision>
  <cp:lastPrinted>2016-11-25T13:49:09Z</cp:lastPrinted>
  <dcterms:modified xsi:type="dcterms:W3CDTF">2016-12-21T19:34:16Z</dcterms:modified>
</cp:coreProperties>
</file>