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69" r:id="rId2"/>
    <p:sldId id="339" r:id="rId3"/>
    <p:sldId id="340" r:id="rId4"/>
    <p:sldId id="321" r:id="rId5"/>
    <p:sldId id="320" r:id="rId6"/>
    <p:sldId id="280" r:id="rId7"/>
    <p:sldId id="261" r:id="rId8"/>
    <p:sldId id="284" r:id="rId9"/>
    <p:sldId id="291" r:id="rId10"/>
    <p:sldId id="283" r:id="rId11"/>
    <p:sldId id="304" r:id="rId12"/>
    <p:sldId id="300" r:id="rId13"/>
    <p:sldId id="305" r:id="rId14"/>
    <p:sldId id="306" r:id="rId15"/>
    <p:sldId id="330" r:id="rId16"/>
    <p:sldId id="333" r:id="rId17"/>
    <p:sldId id="292" r:id="rId18"/>
    <p:sldId id="265" r:id="rId19"/>
    <p:sldId id="289" r:id="rId20"/>
    <p:sldId id="266" r:id="rId21"/>
    <p:sldId id="287" r:id="rId22"/>
    <p:sldId id="288" r:id="rId23"/>
    <p:sldId id="334" r:id="rId24"/>
    <p:sldId id="335" r:id="rId25"/>
    <p:sldId id="301" r:id="rId26"/>
    <p:sldId id="293" r:id="rId27"/>
    <p:sldId id="329" r:id="rId28"/>
    <p:sldId id="295" r:id="rId29"/>
    <p:sldId id="296" r:id="rId30"/>
    <p:sldId id="336" r:id="rId31"/>
    <p:sldId id="337" r:id="rId32"/>
    <p:sldId id="302" r:id="rId33"/>
    <p:sldId id="298" r:id="rId34"/>
    <p:sldId id="299" r:id="rId35"/>
    <p:sldId id="322" r:id="rId36"/>
    <p:sldId id="338" r:id="rId37"/>
    <p:sldId id="325" r:id="rId38"/>
  </p:sldIdLst>
  <p:sldSz cx="9144000" cy="6858000" type="screen4x3"/>
  <p:notesSz cx="7077075" cy="9363075"/>
  <p:defaultTextStyle>
    <a:lvl1pPr defTabSz="457200">
      <a:defRPr>
        <a:latin typeface="+mn-lt"/>
        <a:ea typeface="+mn-ea"/>
        <a:cs typeface="+mn-cs"/>
        <a:sym typeface="Helvetica Neue"/>
      </a:defRPr>
    </a:lvl1pPr>
    <a:lvl2pPr defTabSz="457200">
      <a:defRPr>
        <a:latin typeface="+mn-lt"/>
        <a:ea typeface="+mn-ea"/>
        <a:cs typeface="+mn-cs"/>
        <a:sym typeface="Helvetica Neue"/>
      </a:defRPr>
    </a:lvl2pPr>
    <a:lvl3pPr defTabSz="457200">
      <a:defRPr>
        <a:latin typeface="+mn-lt"/>
        <a:ea typeface="+mn-ea"/>
        <a:cs typeface="+mn-cs"/>
        <a:sym typeface="Helvetica Neue"/>
      </a:defRPr>
    </a:lvl3pPr>
    <a:lvl4pPr defTabSz="457200">
      <a:defRPr>
        <a:latin typeface="+mn-lt"/>
        <a:ea typeface="+mn-ea"/>
        <a:cs typeface="+mn-cs"/>
        <a:sym typeface="Helvetica Neue"/>
      </a:defRPr>
    </a:lvl4pPr>
    <a:lvl5pPr defTabSz="457200">
      <a:defRPr>
        <a:latin typeface="+mn-lt"/>
        <a:ea typeface="+mn-ea"/>
        <a:cs typeface="+mn-cs"/>
        <a:sym typeface="Helvetica Neue"/>
      </a:defRPr>
    </a:lvl5pPr>
    <a:lvl6pPr defTabSz="457200">
      <a:defRPr>
        <a:latin typeface="+mn-lt"/>
        <a:ea typeface="+mn-ea"/>
        <a:cs typeface="+mn-cs"/>
        <a:sym typeface="Helvetica Neue"/>
      </a:defRPr>
    </a:lvl6pPr>
    <a:lvl7pPr defTabSz="457200">
      <a:defRPr>
        <a:latin typeface="+mn-lt"/>
        <a:ea typeface="+mn-ea"/>
        <a:cs typeface="+mn-cs"/>
        <a:sym typeface="Helvetica Neue"/>
      </a:defRPr>
    </a:lvl7pPr>
    <a:lvl8pPr defTabSz="457200">
      <a:defRPr>
        <a:latin typeface="+mn-lt"/>
        <a:ea typeface="+mn-ea"/>
        <a:cs typeface="+mn-cs"/>
        <a:sym typeface="Helvetica Neue"/>
      </a:defRPr>
    </a:lvl8pPr>
    <a:lvl9pPr defTabSz="457200">
      <a:defRPr>
        <a:latin typeface="+mn-lt"/>
        <a:ea typeface="+mn-ea"/>
        <a:cs typeface="+mn-cs"/>
        <a:sym typeface="Helvetica Neue"/>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Burford" initials="BURF"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360" autoAdjust="0"/>
  </p:normalViewPr>
  <p:slideViewPr>
    <p:cSldViewPr snapToGrid="0" snapToObjects="1">
      <p:cViewPr>
        <p:scale>
          <a:sx n="64" d="100"/>
          <a:sy n="64" d="100"/>
        </p:scale>
        <p:origin x="-2280" y="-3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commentAuthors" Target="commentAuthors.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 name="Shape 52"/>
          <p:cNvSpPr>
            <a:spLocks noGrp="1" noRot="1" noChangeAspect="1"/>
          </p:cNvSpPr>
          <p:nvPr>
            <p:ph type="sldImg"/>
          </p:nvPr>
        </p:nvSpPr>
        <p:spPr>
          <a:xfrm>
            <a:off x="1196975" y="701675"/>
            <a:ext cx="4683125" cy="3511550"/>
          </a:xfrm>
          <a:prstGeom prst="rect">
            <a:avLst/>
          </a:prstGeom>
        </p:spPr>
        <p:txBody>
          <a:bodyPr lIns="93936" tIns="46968" rIns="93936" bIns="46968"/>
          <a:lstStyle/>
          <a:p>
            <a:pPr lvl="0"/>
            <a:endParaRPr/>
          </a:p>
        </p:txBody>
      </p:sp>
      <p:sp>
        <p:nvSpPr>
          <p:cNvPr id="53" name="Shape 53"/>
          <p:cNvSpPr>
            <a:spLocks noGrp="1"/>
          </p:cNvSpPr>
          <p:nvPr>
            <p:ph type="body" sz="quarter" idx="1"/>
          </p:nvPr>
        </p:nvSpPr>
        <p:spPr>
          <a:xfrm>
            <a:off x="943610" y="4447461"/>
            <a:ext cx="5189855" cy="4213384"/>
          </a:xfrm>
          <a:prstGeom prst="rect">
            <a:avLst/>
          </a:prstGeom>
        </p:spPr>
        <p:txBody>
          <a:bodyPr lIns="93936" tIns="46968" rIns="93936" bIns="46968"/>
          <a:lstStyle/>
          <a:p>
            <a:pPr lvl="0"/>
            <a:endParaRPr/>
          </a:p>
        </p:txBody>
      </p:sp>
    </p:spTree>
    <p:extLst>
      <p:ext uri="{BB962C8B-B14F-4D97-AF65-F5344CB8AC3E}">
        <p14:creationId xmlns:p14="http://schemas.microsoft.com/office/powerpoint/2010/main" val="2687669838"/>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1359184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effectLst/>
                <a:latin typeface="+mn-lt"/>
                <a:ea typeface="+mn-ea"/>
                <a:cs typeface="+mn-cs"/>
                <a:sym typeface="Helvetica Neue"/>
              </a:rPr>
              <a:t>Check out the</a:t>
            </a:r>
            <a:r>
              <a:rPr lang="en-US" sz="2200" baseline="0" dirty="0" smtClean="0">
                <a:effectLst/>
                <a:latin typeface="+mn-lt"/>
                <a:ea typeface="+mn-ea"/>
                <a:cs typeface="+mn-cs"/>
                <a:sym typeface="Helvetica Neue"/>
              </a:rPr>
              <a:t> Ottawa Sport Council website. www.Sportottawa.ca in About Us and By-laws and Policies</a:t>
            </a:r>
            <a:endParaRPr lang="en-US" sz="2200" dirty="0" smtClean="0">
              <a:effectLst/>
              <a:latin typeface="+mn-lt"/>
              <a:ea typeface="+mn-ea"/>
              <a:cs typeface="+mn-cs"/>
              <a:sym typeface="Helvetica Neue"/>
            </a:endParaRPr>
          </a:p>
          <a:p>
            <a:r>
              <a:rPr lang="en-CA" sz="2200" b="1" u="none" strike="noStrike" dirty="0" smtClean="0">
                <a:effectLst/>
                <a:latin typeface="+mn-lt"/>
                <a:ea typeface="+mn-ea"/>
                <a:cs typeface="+mn-cs"/>
                <a:sym typeface="Helvetica Neue"/>
              </a:rPr>
              <a:t> </a:t>
            </a:r>
            <a:endParaRPr lang="en-US" sz="2200" dirty="0" smtClean="0">
              <a:effectLst/>
              <a:latin typeface="+mn-lt"/>
              <a:ea typeface="+mn-ea"/>
              <a:cs typeface="+mn-cs"/>
              <a:sym typeface="Helvetica Neue"/>
            </a:endParaRPr>
          </a:p>
          <a:p>
            <a:r>
              <a:rPr lang="en-CA" sz="2200" b="1" u="sng" dirty="0" smtClean="0">
                <a:effectLst/>
                <a:latin typeface="+mn-lt"/>
                <a:ea typeface="+mn-ea"/>
                <a:cs typeface="+mn-cs"/>
                <a:sym typeface="Helvetica Neue"/>
              </a:rPr>
              <a:t>Legal Requirements</a:t>
            </a:r>
            <a:r>
              <a:rPr lang="en-CA" sz="2200" dirty="0" smtClean="0">
                <a:effectLst/>
                <a:latin typeface="+mn-lt"/>
                <a:ea typeface="+mn-ea"/>
                <a:cs typeface="+mn-cs"/>
                <a:sym typeface="Helvetica Neue"/>
              </a:rPr>
              <a:t>:</a:t>
            </a:r>
            <a:endParaRPr lang="en-US" sz="2200" dirty="0" smtClean="0">
              <a:effectLst/>
              <a:latin typeface="+mn-lt"/>
              <a:ea typeface="+mn-ea"/>
              <a:cs typeface="+mn-cs"/>
              <a:sym typeface="Helvetica Neue"/>
            </a:endParaRPr>
          </a:p>
          <a:p>
            <a:pPr lvl="0"/>
            <a:r>
              <a:rPr lang="en-CA" sz="2200" b="1" dirty="0" smtClean="0">
                <a:effectLst/>
                <a:latin typeface="+mn-lt"/>
                <a:ea typeface="+mn-ea"/>
                <a:cs typeface="+mn-cs"/>
                <a:sym typeface="Helvetica Neue"/>
              </a:rPr>
              <a:t>Occupational Health and Safety Act (OHSA)</a:t>
            </a:r>
            <a:r>
              <a:rPr lang="en-CA" sz="2200" dirty="0" smtClean="0">
                <a:effectLst/>
                <a:latin typeface="+mn-lt"/>
                <a:ea typeface="+mn-ea"/>
                <a:cs typeface="+mn-cs"/>
                <a:sym typeface="Helvetica Neue"/>
              </a:rPr>
              <a:t> (if at least 1 paid staff)</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policy and risk assessments re: physical environment (old requirements)</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policy and risk assessments re: Workplace Violence, Bullying and Harassment (new requirements)</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train and display Prevention Poster in office</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 </a:t>
            </a:r>
            <a:endParaRPr lang="en-US" sz="2200" dirty="0" smtClean="0">
              <a:effectLst/>
              <a:latin typeface="+mn-lt"/>
              <a:ea typeface="+mn-ea"/>
              <a:cs typeface="+mn-cs"/>
              <a:sym typeface="Helvetica Neue"/>
            </a:endParaRPr>
          </a:p>
          <a:p>
            <a:pPr lvl="0"/>
            <a:r>
              <a:rPr lang="en-CA" sz="2200" b="1" dirty="0" smtClean="0">
                <a:effectLst/>
                <a:latin typeface="+mn-lt"/>
                <a:ea typeface="+mn-ea"/>
                <a:cs typeface="+mn-cs"/>
                <a:sym typeface="Helvetica Neue"/>
              </a:rPr>
              <a:t>Accessibility for Ontarians with a Disability Act (AODA)</a:t>
            </a:r>
            <a:r>
              <a:rPr lang="en-CA" sz="2200" dirty="0" smtClean="0">
                <a:effectLst/>
                <a:latin typeface="+mn-lt"/>
                <a:ea typeface="+mn-ea"/>
                <a:cs typeface="+mn-cs"/>
                <a:sym typeface="Helvetica Neue"/>
              </a:rPr>
              <a:t> (if at least 1 paid staff)</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policy and notice requirements re: Customer Service Standards</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program requirement re: Integrated Service Standards</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train and display Accessibility Poster in office</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 </a:t>
            </a:r>
            <a:endParaRPr lang="en-US" sz="2200" dirty="0" smtClean="0">
              <a:effectLst/>
              <a:latin typeface="+mn-lt"/>
              <a:ea typeface="+mn-ea"/>
              <a:cs typeface="+mn-cs"/>
              <a:sym typeface="Helvetica Neue"/>
            </a:endParaRPr>
          </a:p>
          <a:p>
            <a:pPr lvl="0"/>
            <a:r>
              <a:rPr lang="en-CA" sz="2200" b="1" dirty="0" smtClean="0">
                <a:effectLst/>
                <a:latin typeface="+mn-lt"/>
                <a:ea typeface="+mn-ea"/>
                <a:cs typeface="+mn-cs"/>
                <a:sym typeface="Helvetica Neue"/>
              </a:rPr>
              <a:t>Employment Standards Act</a:t>
            </a:r>
            <a:r>
              <a:rPr lang="en-CA" sz="2200" dirty="0" smtClean="0">
                <a:effectLst/>
                <a:latin typeface="+mn-lt"/>
                <a:ea typeface="+mn-ea"/>
                <a:cs typeface="+mn-cs"/>
                <a:sym typeface="Helvetica Neue"/>
              </a:rPr>
              <a:t> (if a least 1 paid staff)</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ensure contracts and agreements meet minimum legislative requirements re: overtime, vacation, statutory holidays, severance, etc.</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display ESA Poster in office </a:t>
            </a:r>
            <a:r>
              <a:rPr lang="en-CA" sz="2200" b="1" dirty="0" smtClean="0">
                <a:effectLst/>
                <a:latin typeface="+mn-lt"/>
                <a:ea typeface="+mn-ea"/>
                <a:cs typeface="+mn-cs"/>
                <a:sym typeface="Helvetica Neue"/>
              </a:rPr>
              <a:t>and</a:t>
            </a:r>
            <a:r>
              <a:rPr lang="en-CA" sz="2200" dirty="0" smtClean="0">
                <a:effectLst/>
                <a:latin typeface="+mn-lt"/>
                <a:ea typeface="+mn-ea"/>
                <a:cs typeface="+mn-cs"/>
                <a:sym typeface="Helvetica Neue"/>
              </a:rPr>
              <a:t> provide copy to individual staff</a:t>
            </a:r>
            <a:endParaRPr lang="en-US" sz="2200" dirty="0" smtClean="0">
              <a:effectLst/>
              <a:latin typeface="+mn-lt"/>
              <a:ea typeface="+mn-ea"/>
              <a:cs typeface="+mn-cs"/>
              <a:sym typeface="Helvetica Neue"/>
            </a:endParaRPr>
          </a:p>
          <a:p>
            <a:endParaRPr lang="fr-CA" dirty="0"/>
          </a:p>
        </p:txBody>
      </p:sp>
    </p:spTree>
    <p:extLst>
      <p:ext uri="{BB962C8B-B14F-4D97-AF65-F5344CB8AC3E}">
        <p14:creationId xmlns:p14="http://schemas.microsoft.com/office/powerpoint/2010/main" val="2169382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effectLst/>
                <a:latin typeface="+mn-lt"/>
                <a:ea typeface="+mn-ea"/>
                <a:cs typeface="+mn-cs"/>
                <a:sym typeface="Helvetica Neue"/>
              </a:rPr>
              <a:t>Check out the</a:t>
            </a:r>
            <a:r>
              <a:rPr lang="en-US" sz="2200" baseline="0" dirty="0" smtClean="0">
                <a:effectLst/>
                <a:latin typeface="+mn-lt"/>
                <a:ea typeface="+mn-ea"/>
                <a:cs typeface="+mn-cs"/>
                <a:sym typeface="Helvetica Neue"/>
              </a:rPr>
              <a:t> Ottawa Sport Council website. www.Sportottawa.ca in About Us and By-laws and Policies</a:t>
            </a:r>
            <a:endParaRPr lang="en-US" sz="2200" dirty="0" smtClean="0">
              <a:effectLst/>
              <a:latin typeface="+mn-lt"/>
              <a:ea typeface="+mn-ea"/>
              <a:cs typeface="+mn-cs"/>
              <a:sym typeface="Helvetica Neue"/>
            </a:endParaRPr>
          </a:p>
          <a:p>
            <a:r>
              <a:rPr lang="en-CA" sz="2200" b="1" u="none" strike="noStrike" dirty="0" smtClean="0">
                <a:effectLst/>
                <a:latin typeface="+mn-lt"/>
                <a:ea typeface="+mn-ea"/>
                <a:cs typeface="+mn-cs"/>
                <a:sym typeface="Helvetica Neue"/>
              </a:rPr>
              <a:t> </a:t>
            </a:r>
            <a:endParaRPr lang="en-US" sz="2200" dirty="0" smtClean="0">
              <a:effectLst/>
              <a:latin typeface="+mn-lt"/>
              <a:ea typeface="+mn-ea"/>
              <a:cs typeface="+mn-cs"/>
              <a:sym typeface="Helvetica Neue"/>
            </a:endParaRPr>
          </a:p>
          <a:p>
            <a:r>
              <a:rPr lang="en-CA" sz="2200" b="1" u="sng" dirty="0" smtClean="0">
                <a:effectLst/>
                <a:latin typeface="+mn-lt"/>
                <a:ea typeface="+mn-ea"/>
                <a:cs typeface="+mn-cs"/>
                <a:sym typeface="Helvetica Neue"/>
              </a:rPr>
              <a:t>Legal Requirements</a:t>
            </a:r>
            <a:r>
              <a:rPr lang="en-CA" sz="2200" dirty="0" smtClean="0">
                <a:effectLst/>
                <a:latin typeface="+mn-lt"/>
                <a:ea typeface="+mn-ea"/>
                <a:cs typeface="+mn-cs"/>
                <a:sym typeface="Helvetica Neue"/>
              </a:rPr>
              <a:t>:</a:t>
            </a:r>
            <a:endParaRPr lang="en-US" sz="2200" dirty="0" smtClean="0">
              <a:effectLst/>
              <a:latin typeface="+mn-lt"/>
              <a:ea typeface="+mn-ea"/>
              <a:cs typeface="+mn-cs"/>
              <a:sym typeface="Helvetica Neue"/>
            </a:endParaRPr>
          </a:p>
          <a:p>
            <a:pPr lvl="0"/>
            <a:r>
              <a:rPr lang="en-CA" sz="2200" b="1" dirty="0" smtClean="0">
                <a:effectLst/>
                <a:latin typeface="+mn-lt"/>
                <a:ea typeface="+mn-ea"/>
                <a:cs typeface="+mn-cs"/>
                <a:sym typeface="Helvetica Neue"/>
              </a:rPr>
              <a:t>Occupational Health and Safety Act (OHSA)</a:t>
            </a:r>
            <a:r>
              <a:rPr lang="en-CA" sz="2200" dirty="0" smtClean="0">
                <a:effectLst/>
                <a:latin typeface="+mn-lt"/>
                <a:ea typeface="+mn-ea"/>
                <a:cs typeface="+mn-cs"/>
                <a:sym typeface="Helvetica Neue"/>
              </a:rPr>
              <a:t> (if at least 1 paid staff)</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policy and risk assessments re: physical environment (old requirements)</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policy and risk assessments re: Workplace Violence, Bullying and Harassment (new requirements)</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train and display Prevention Poster in office</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 </a:t>
            </a:r>
            <a:endParaRPr lang="en-US" sz="2200" dirty="0" smtClean="0">
              <a:effectLst/>
              <a:latin typeface="+mn-lt"/>
              <a:ea typeface="+mn-ea"/>
              <a:cs typeface="+mn-cs"/>
              <a:sym typeface="Helvetica Neue"/>
            </a:endParaRPr>
          </a:p>
          <a:p>
            <a:pPr lvl="0"/>
            <a:r>
              <a:rPr lang="en-CA" sz="2200" b="1" dirty="0" smtClean="0">
                <a:effectLst/>
                <a:latin typeface="+mn-lt"/>
                <a:ea typeface="+mn-ea"/>
                <a:cs typeface="+mn-cs"/>
                <a:sym typeface="Helvetica Neue"/>
              </a:rPr>
              <a:t>Accessibility for Ontarians with a Disability Act (AODA)</a:t>
            </a:r>
            <a:r>
              <a:rPr lang="en-CA" sz="2200" dirty="0" smtClean="0">
                <a:effectLst/>
                <a:latin typeface="+mn-lt"/>
                <a:ea typeface="+mn-ea"/>
                <a:cs typeface="+mn-cs"/>
                <a:sym typeface="Helvetica Neue"/>
              </a:rPr>
              <a:t> (if at least 1 paid staff)</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policy and notice requirements re: Customer Service Standards</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program requirement re: Integrated Service Standards</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train and display Accessibility Poster in office</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 </a:t>
            </a:r>
            <a:endParaRPr lang="en-US" sz="2200" dirty="0" smtClean="0">
              <a:effectLst/>
              <a:latin typeface="+mn-lt"/>
              <a:ea typeface="+mn-ea"/>
              <a:cs typeface="+mn-cs"/>
              <a:sym typeface="Helvetica Neue"/>
            </a:endParaRPr>
          </a:p>
          <a:p>
            <a:pPr lvl="0"/>
            <a:r>
              <a:rPr lang="en-CA" sz="2200" b="1" dirty="0" smtClean="0">
                <a:effectLst/>
                <a:latin typeface="+mn-lt"/>
                <a:ea typeface="+mn-ea"/>
                <a:cs typeface="+mn-cs"/>
                <a:sym typeface="Helvetica Neue"/>
              </a:rPr>
              <a:t>Employment Standards Act</a:t>
            </a:r>
            <a:r>
              <a:rPr lang="en-CA" sz="2200" dirty="0" smtClean="0">
                <a:effectLst/>
                <a:latin typeface="+mn-lt"/>
                <a:ea typeface="+mn-ea"/>
                <a:cs typeface="+mn-cs"/>
                <a:sym typeface="Helvetica Neue"/>
              </a:rPr>
              <a:t> (if a least 1 paid staff)</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ensure contracts and agreements meet minimum legislative requirements re: overtime, vacation, statutory holidays, severance, etc.</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display ESA Poster in office </a:t>
            </a:r>
            <a:r>
              <a:rPr lang="en-CA" sz="2200" b="1" dirty="0" smtClean="0">
                <a:effectLst/>
                <a:latin typeface="+mn-lt"/>
                <a:ea typeface="+mn-ea"/>
                <a:cs typeface="+mn-cs"/>
                <a:sym typeface="Helvetica Neue"/>
              </a:rPr>
              <a:t>and</a:t>
            </a:r>
            <a:r>
              <a:rPr lang="en-CA" sz="2200" dirty="0" smtClean="0">
                <a:effectLst/>
                <a:latin typeface="+mn-lt"/>
                <a:ea typeface="+mn-ea"/>
                <a:cs typeface="+mn-cs"/>
                <a:sym typeface="Helvetica Neue"/>
              </a:rPr>
              <a:t> provide copy to individual staff</a:t>
            </a:r>
            <a:endParaRPr lang="en-US" sz="2200" dirty="0" smtClean="0">
              <a:effectLst/>
              <a:latin typeface="+mn-lt"/>
              <a:ea typeface="+mn-ea"/>
              <a:cs typeface="+mn-cs"/>
              <a:sym typeface="Helvetica Neue"/>
            </a:endParaRPr>
          </a:p>
          <a:p>
            <a:endParaRPr lang="fr-CA" dirty="0"/>
          </a:p>
        </p:txBody>
      </p:sp>
    </p:spTree>
    <p:extLst>
      <p:ext uri="{BB962C8B-B14F-4D97-AF65-F5344CB8AC3E}">
        <p14:creationId xmlns:p14="http://schemas.microsoft.com/office/powerpoint/2010/main" val="2169382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effectLst/>
                <a:latin typeface="+mn-lt"/>
                <a:ea typeface="+mn-ea"/>
                <a:cs typeface="+mn-cs"/>
                <a:sym typeface="Helvetica Neue"/>
              </a:rPr>
              <a:t>Check out the</a:t>
            </a:r>
            <a:r>
              <a:rPr lang="en-US" sz="2200" baseline="0" dirty="0" smtClean="0">
                <a:effectLst/>
                <a:latin typeface="+mn-lt"/>
                <a:ea typeface="+mn-ea"/>
                <a:cs typeface="+mn-cs"/>
                <a:sym typeface="Helvetica Neue"/>
              </a:rPr>
              <a:t> Ottawa Sport Council website. www.Sportottawa.ca in About Us and By-laws and Policies</a:t>
            </a:r>
            <a:endParaRPr lang="en-US" sz="2200" dirty="0" smtClean="0">
              <a:effectLst/>
              <a:latin typeface="+mn-lt"/>
              <a:ea typeface="+mn-ea"/>
              <a:cs typeface="+mn-cs"/>
              <a:sym typeface="Helvetica Neue"/>
            </a:endParaRPr>
          </a:p>
          <a:p>
            <a:r>
              <a:rPr lang="en-CA" sz="2200" b="1" u="none" strike="noStrike" dirty="0" smtClean="0">
                <a:effectLst/>
                <a:latin typeface="+mn-lt"/>
                <a:ea typeface="+mn-ea"/>
                <a:cs typeface="+mn-cs"/>
                <a:sym typeface="Helvetica Neue"/>
              </a:rPr>
              <a:t> </a:t>
            </a:r>
            <a:endParaRPr lang="en-US" sz="2200" dirty="0" smtClean="0">
              <a:effectLst/>
              <a:latin typeface="+mn-lt"/>
              <a:ea typeface="+mn-ea"/>
              <a:cs typeface="+mn-cs"/>
              <a:sym typeface="Helvetica Neue"/>
            </a:endParaRPr>
          </a:p>
          <a:p>
            <a:r>
              <a:rPr lang="en-CA" sz="2200" b="1" u="sng" dirty="0" smtClean="0">
                <a:effectLst/>
                <a:latin typeface="+mn-lt"/>
                <a:ea typeface="+mn-ea"/>
                <a:cs typeface="+mn-cs"/>
                <a:sym typeface="Helvetica Neue"/>
              </a:rPr>
              <a:t>Legal Requirements</a:t>
            </a:r>
            <a:r>
              <a:rPr lang="en-CA" sz="2200" dirty="0" smtClean="0">
                <a:effectLst/>
                <a:latin typeface="+mn-lt"/>
                <a:ea typeface="+mn-ea"/>
                <a:cs typeface="+mn-cs"/>
                <a:sym typeface="Helvetica Neue"/>
              </a:rPr>
              <a:t>:</a:t>
            </a:r>
            <a:endParaRPr lang="en-US" sz="2200" dirty="0" smtClean="0">
              <a:effectLst/>
              <a:latin typeface="+mn-lt"/>
              <a:ea typeface="+mn-ea"/>
              <a:cs typeface="+mn-cs"/>
              <a:sym typeface="Helvetica Neue"/>
            </a:endParaRPr>
          </a:p>
          <a:p>
            <a:pPr lvl="0"/>
            <a:r>
              <a:rPr lang="en-CA" sz="2200" b="1" dirty="0" smtClean="0">
                <a:effectLst/>
                <a:latin typeface="+mn-lt"/>
                <a:ea typeface="+mn-ea"/>
                <a:cs typeface="+mn-cs"/>
                <a:sym typeface="Helvetica Neue"/>
              </a:rPr>
              <a:t>Occupational Health and Safety Act (OHSA)</a:t>
            </a:r>
            <a:r>
              <a:rPr lang="en-CA" sz="2200" dirty="0" smtClean="0">
                <a:effectLst/>
                <a:latin typeface="+mn-lt"/>
                <a:ea typeface="+mn-ea"/>
                <a:cs typeface="+mn-cs"/>
                <a:sym typeface="Helvetica Neue"/>
              </a:rPr>
              <a:t> (if at least 1 paid staff)</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policy and risk assessments re: physical environment (old requirements)</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policy and risk assessments re: Workplace Violence, Bullying and Harassment (new requirements)</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train and display Prevention Poster in office</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 </a:t>
            </a:r>
            <a:endParaRPr lang="en-US" sz="2200" dirty="0" smtClean="0">
              <a:effectLst/>
              <a:latin typeface="+mn-lt"/>
              <a:ea typeface="+mn-ea"/>
              <a:cs typeface="+mn-cs"/>
              <a:sym typeface="Helvetica Neue"/>
            </a:endParaRPr>
          </a:p>
          <a:p>
            <a:pPr lvl="0"/>
            <a:r>
              <a:rPr lang="en-CA" sz="2200" b="1" dirty="0" smtClean="0">
                <a:effectLst/>
                <a:latin typeface="+mn-lt"/>
                <a:ea typeface="+mn-ea"/>
                <a:cs typeface="+mn-cs"/>
                <a:sym typeface="Helvetica Neue"/>
              </a:rPr>
              <a:t>Accessibility for Ontarians with a Disability Act (AODA)</a:t>
            </a:r>
            <a:r>
              <a:rPr lang="en-CA" sz="2200" dirty="0" smtClean="0">
                <a:effectLst/>
                <a:latin typeface="+mn-lt"/>
                <a:ea typeface="+mn-ea"/>
                <a:cs typeface="+mn-cs"/>
                <a:sym typeface="Helvetica Neue"/>
              </a:rPr>
              <a:t> (if at least 1 paid staff)</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policy and notice requirements re: Customer Service Standards</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program requirement re: Integrated Service Standards</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train and display Accessibility Poster in office</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 </a:t>
            </a:r>
            <a:endParaRPr lang="en-US" sz="2200" dirty="0" smtClean="0">
              <a:effectLst/>
              <a:latin typeface="+mn-lt"/>
              <a:ea typeface="+mn-ea"/>
              <a:cs typeface="+mn-cs"/>
              <a:sym typeface="Helvetica Neue"/>
            </a:endParaRPr>
          </a:p>
          <a:p>
            <a:pPr lvl="0"/>
            <a:r>
              <a:rPr lang="en-CA" sz="2200" b="1" dirty="0" smtClean="0">
                <a:effectLst/>
                <a:latin typeface="+mn-lt"/>
                <a:ea typeface="+mn-ea"/>
                <a:cs typeface="+mn-cs"/>
                <a:sym typeface="Helvetica Neue"/>
              </a:rPr>
              <a:t>Employment Standards Act</a:t>
            </a:r>
            <a:r>
              <a:rPr lang="en-CA" sz="2200" dirty="0" smtClean="0">
                <a:effectLst/>
                <a:latin typeface="+mn-lt"/>
                <a:ea typeface="+mn-ea"/>
                <a:cs typeface="+mn-cs"/>
                <a:sym typeface="Helvetica Neue"/>
              </a:rPr>
              <a:t> (if a least 1 paid staff)</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ensure contracts and agreements meet minimum legislative requirements re: overtime, vacation, statutory holidays, severance, etc.</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display ESA Poster in office </a:t>
            </a:r>
            <a:r>
              <a:rPr lang="en-CA" sz="2200" b="1" dirty="0" smtClean="0">
                <a:effectLst/>
                <a:latin typeface="+mn-lt"/>
                <a:ea typeface="+mn-ea"/>
                <a:cs typeface="+mn-cs"/>
                <a:sym typeface="Helvetica Neue"/>
              </a:rPr>
              <a:t>and</a:t>
            </a:r>
            <a:r>
              <a:rPr lang="en-CA" sz="2200" dirty="0" smtClean="0">
                <a:effectLst/>
                <a:latin typeface="+mn-lt"/>
                <a:ea typeface="+mn-ea"/>
                <a:cs typeface="+mn-cs"/>
                <a:sym typeface="Helvetica Neue"/>
              </a:rPr>
              <a:t> provide copy to individual staff</a:t>
            </a:r>
            <a:endParaRPr lang="en-US" sz="2200" dirty="0" smtClean="0">
              <a:effectLst/>
              <a:latin typeface="+mn-lt"/>
              <a:ea typeface="+mn-ea"/>
              <a:cs typeface="+mn-cs"/>
              <a:sym typeface="Helvetica Neue"/>
            </a:endParaRPr>
          </a:p>
          <a:p>
            <a:endParaRPr lang="fr-CA" dirty="0"/>
          </a:p>
        </p:txBody>
      </p:sp>
    </p:spTree>
    <p:extLst>
      <p:ext uri="{BB962C8B-B14F-4D97-AF65-F5344CB8AC3E}">
        <p14:creationId xmlns:p14="http://schemas.microsoft.com/office/powerpoint/2010/main" val="2169382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1359184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noRot="1" noChangeAspect="1"/>
          </p:cNvSpPr>
          <p:nvPr>
            <p:ph type="sldImg"/>
          </p:nvPr>
        </p:nvSpPr>
        <p:spPr>
          <a:prstGeom prst="rect">
            <a:avLst/>
          </a:prstGeom>
        </p:spPr>
        <p:txBody>
          <a:bodyPr/>
          <a:lstStyle/>
          <a:p>
            <a:pPr lvl="0"/>
            <a:endParaRPr/>
          </a:p>
        </p:txBody>
      </p:sp>
      <p:sp>
        <p:nvSpPr>
          <p:cNvPr id="90" name="Shape 90"/>
          <p:cNvSpPr>
            <a:spLocks noGrp="1"/>
          </p:cNvSpPr>
          <p:nvPr>
            <p:ph type="body" sz="quarter" idx="1"/>
          </p:nvPr>
        </p:nvSpPr>
        <p:spPr>
          <a:prstGeom prst="rect">
            <a:avLst/>
          </a:prstGeom>
        </p:spPr>
        <p:txBody>
          <a:bodyPr/>
          <a:lstStyle/>
          <a:p>
            <a:pPr>
              <a:lnSpc>
                <a:spcPct val="100000"/>
              </a:lnSpc>
              <a:spcBef>
                <a:spcPts val="411"/>
              </a:spcBef>
              <a:defRPr sz="1800"/>
            </a:pPr>
            <a:endParaRPr sz="1000" dirty="0">
              <a:latin typeface="Calibri"/>
              <a:ea typeface="Calibri"/>
              <a:cs typeface="Calibri"/>
              <a:sym typeface="Calibri"/>
            </a:endParaRPr>
          </a:p>
        </p:txBody>
      </p:sp>
    </p:spTree>
    <p:extLst>
      <p:ext uri="{BB962C8B-B14F-4D97-AF65-F5344CB8AC3E}">
        <p14:creationId xmlns:p14="http://schemas.microsoft.com/office/powerpoint/2010/main" val="174254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3139228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2030987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1893070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1359184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2240317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endParaRPr lang="en-CA" sz="11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a:xfrm>
            <a:off x="3884615" y="8685213"/>
            <a:ext cx="2971801" cy="457200"/>
          </a:xfrm>
          <a:prstGeom prst="rect">
            <a:avLst/>
          </a:prstGeom>
        </p:spPr>
        <p:txBody>
          <a:bodyPr lIns="92814" tIns="46406" rIns="92814" bIns="46406"/>
          <a:lstStyle/>
          <a:p>
            <a:fld id="{B7978395-BD7C-48B9-AD8D-20CBADBF2553}" type="slidenum">
              <a:rPr lang="en-CA" smtClean="0"/>
              <a:pPr/>
              <a:t>2</a:t>
            </a:fld>
            <a:endParaRPr lang="en-CA"/>
          </a:p>
        </p:txBody>
      </p:sp>
    </p:spTree>
    <p:extLst>
      <p:ext uri="{BB962C8B-B14F-4D97-AF65-F5344CB8AC3E}">
        <p14:creationId xmlns:p14="http://schemas.microsoft.com/office/powerpoint/2010/main" val="362893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3731337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3424764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1359184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noRot="1" noChangeAspect="1"/>
          </p:cNvSpPr>
          <p:nvPr>
            <p:ph type="sldImg"/>
          </p:nvPr>
        </p:nvSpPr>
        <p:spPr>
          <a:prstGeom prst="rect">
            <a:avLst/>
          </a:prstGeom>
        </p:spPr>
        <p:txBody>
          <a:bodyPr/>
          <a:lstStyle/>
          <a:p>
            <a:pPr lvl="0"/>
            <a:endParaRPr/>
          </a:p>
        </p:txBody>
      </p:sp>
      <p:sp>
        <p:nvSpPr>
          <p:cNvPr id="90" name="Shape 90"/>
          <p:cNvSpPr>
            <a:spLocks noGrp="1"/>
          </p:cNvSpPr>
          <p:nvPr>
            <p:ph type="body" sz="quarter" idx="1"/>
          </p:nvPr>
        </p:nvSpPr>
        <p:spPr>
          <a:prstGeom prst="rect">
            <a:avLst/>
          </a:prstGeom>
        </p:spPr>
        <p:txBody>
          <a:bodyPr/>
          <a:lstStyle/>
          <a:p>
            <a:pPr>
              <a:lnSpc>
                <a:spcPct val="100000"/>
              </a:lnSpc>
              <a:spcBef>
                <a:spcPts val="407"/>
              </a:spcBef>
              <a:defRPr sz="1800"/>
            </a:pPr>
            <a:endParaRPr sz="1200" dirty="0">
              <a:latin typeface="Calibri"/>
              <a:ea typeface="Calibri"/>
              <a:cs typeface="Calibri"/>
              <a:sym typeface="Calibri"/>
            </a:endParaRPr>
          </a:p>
        </p:txBody>
      </p:sp>
    </p:spTree>
    <p:extLst>
      <p:ext uri="{BB962C8B-B14F-4D97-AF65-F5344CB8AC3E}">
        <p14:creationId xmlns:p14="http://schemas.microsoft.com/office/powerpoint/2010/main" val="174254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prstGeom prst="rect">
            <a:avLst/>
          </a:prstGeom>
        </p:spPr>
        <p:txBody>
          <a:bodyPr/>
          <a:lstStyle/>
          <a:p>
            <a:pPr lvl="0"/>
            <a:endParaRPr/>
          </a:p>
        </p:txBody>
      </p:sp>
      <p:sp>
        <p:nvSpPr>
          <p:cNvPr id="64" name="Shape 64"/>
          <p:cNvSpPr>
            <a:spLocks noGrp="1"/>
          </p:cNvSpPr>
          <p:nvPr>
            <p:ph type="body" sz="quarter" idx="1"/>
          </p:nvPr>
        </p:nvSpPr>
        <p:spPr>
          <a:prstGeom prst="rect">
            <a:avLst/>
          </a:prstGeom>
        </p:spPr>
        <p:txBody>
          <a:bodyPr/>
          <a:lstStyle/>
          <a:p>
            <a:pPr marL="171450" indent="-171450">
              <a:lnSpc>
                <a:spcPct val="100000"/>
              </a:lnSpc>
              <a:spcBef>
                <a:spcPts val="411"/>
              </a:spcBef>
              <a:buFont typeface="Arial" panose="020B0604020202020204" pitchFamily="34" charset="0"/>
              <a:buChar char="•"/>
              <a:defRPr sz="1800"/>
            </a:pPr>
            <a:endParaRPr sz="1200" dirty="0">
              <a:latin typeface="Calibri"/>
              <a:ea typeface="Calibri"/>
              <a:cs typeface="Calibri"/>
              <a:sym typeface="Calibri"/>
            </a:endParaRPr>
          </a:p>
        </p:txBody>
      </p:sp>
    </p:spTree>
    <p:extLst>
      <p:ext uri="{BB962C8B-B14F-4D97-AF65-F5344CB8AC3E}">
        <p14:creationId xmlns:p14="http://schemas.microsoft.com/office/powerpoint/2010/main" val="3382627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prstGeom prst="rect">
            <a:avLst/>
          </a:prstGeom>
        </p:spPr>
        <p:txBody>
          <a:bodyPr/>
          <a:lstStyle/>
          <a:p>
            <a:pPr lvl="0"/>
            <a:endParaRPr/>
          </a:p>
        </p:txBody>
      </p:sp>
      <p:sp>
        <p:nvSpPr>
          <p:cNvPr id="64" name="Shape 64"/>
          <p:cNvSpPr>
            <a:spLocks noGrp="1"/>
          </p:cNvSpPr>
          <p:nvPr>
            <p:ph type="body" sz="quarter" idx="1"/>
          </p:nvPr>
        </p:nvSpPr>
        <p:spPr>
          <a:prstGeom prst="rect">
            <a:avLst/>
          </a:prstGeom>
        </p:spPr>
        <p:txBody>
          <a:bodyPr/>
          <a:lstStyle/>
          <a:p>
            <a:pPr>
              <a:lnSpc>
                <a:spcPct val="100000"/>
              </a:lnSpc>
              <a:spcBef>
                <a:spcPts val="407"/>
              </a:spcBef>
              <a:defRPr sz="1800"/>
            </a:pPr>
            <a:endParaRPr sz="1200" dirty="0">
              <a:latin typeface="Calibri"/>
              <a:ea typeface="Calibri"/>
              <a:cs typeface="Calibri"/>
              <a:sym typeface="Calibri"/>
            </a:endParaRPr>
          </a:p>
        </p:txBody>
      </p:sp>
    </p:spTree>
    <p:extLst>
      <p:ext uri="{BB962C8B-B14F-4D97-AF65-F5344CB8AC3E}">
        <p14:creationId xmlns:p14="http://schemas.microsoft.com/office/powerpoint/2010/main" val="3382627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1359184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prstGeom prst="rect">
            <a:avLst/>
          </a:prstGeom>
        </p:spPr>
        <p:txBody>
          <a:bodyPr/>
          <a:lstStyle/>
          <a:p>
            <a:pPr lvl="0"/>
            <a:endParaRPr/>
          </a:p>
        </p:txBody>
      </p:sp>
      <p:sp>
        <p:nvSpPr>
          <p:cNvPr id="64" name="Shape 64"/>
          <p:cNvSpPr>
            <a:spLocks noGrp="1"/>
          </p:cNvSpPr>
          <p:nvPr>
            <p:ph type="body" sz="quarter" idx="1"/>
          </p:nvPr>
        </p:nvSpPr>
        <p:spPr>
          <a:prstGeom prst="rect">
            <a:avLst/>
          </a:prstGeom>
        </p:spPr>
        <p:txBody>
          <a:bodyPr/>
          <a:lstStyle/>
          <a:p>
            <a:pPr>
              <a:lnSpc>
                <a:spcPct val="100000"/>
              </a:lnSpc>
              <a:spcBef>
                <a:spcPts val="411"/>
              </a:spcBef>
              <a:defRPr sz="1800"/>
            </a:pPr>
            <a:r>
              <a:rPr lang="en-CA" sz="1200" dirty="0" smtClean="0">
                <a:latin typeface="Calibri"/>
                <a:ea typeface="Calibri"/>
                <a:cs typeface="Calibri"/>
                <a:sym typeface="Calibri"/>
              </a:rPr>
              <a:t>CE standards – base vs best practices  </a:t>
            </a:r>
            <a:endParaRPr sz="1200" dirty="0">
              <a:latin typeface="Calibri"/>
              <a:ea typeface="Calibri"/>
              <a:cs typeface="Calibri"/>
              <a:sym typeface="Calibri"/>
            </a:endParaRPr>
          </a:p>
        </p:txBody>
      </p:sp>
    </p:spTree>
    <p:extLst>
      <p:ext uri="{BB962C8B-B14F-4D97-AF65-F5344CB8AC3E}">
        <p14:creationId xmlns:p14="http://schemas.microsoft.com/office/powerpoint/2010/main" val="3382627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2709945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I </a:t>
            </a:r>
            <a:r>
              <a:rPr lang="fr-CA" dirty="0" err="1" smtClean="0"/>
              <a:t>will</a:t>
            </a:r>
            <a:r>
              <a:rPr lang="fr-CA" dirty="0" smtClean="0"/>
              <a:t> </a:t>
            </a:r>
            <a:r>
              <a:rPr lang="fr-CA" dirty="0" err="1" smtClean="0"/>
              <a:t>give</a:t>
            </a:r>
            <a:r>
              <a:rPr lang="fr-CA" dirty="0" smtClean="0"/>
              <a:t> lots of </a:t>
            </a:r>
            <a:r>
              <a:rPr lang="fr-CA" dirty="0" err="1" smtClean="0"/>
              <a:t>examples</a:t>
            </a:r>
            <a:r>
              <a:rPr lang="fr-CA" dirty="0" smtClean="0"/>
              <a:t> </a:t>
            </a:r>
            <a:r>
              <a:rPr lang="fr-CA" dirty="0" err="1" smtClean="0"/>
              <a:t>here</a:t>
            </a:r>
            <a:endParaRPr lang="fr-CA" dirty="0" smtClean="0"/>
          </a:p>
          <a:p>
            <a:endParaRPr lang="fr-CA" dirty="0" smtClean="0"/>
          </a:p>
          <a:p>
            <a:r>
              <a:rPr lang="en-CA" sz="2200" dirty="0" smtClean="0">
                <a:effectLst/>
                <a:latin typeface="+mn-lt"/>
                <a:ea typeface="+mn-ea"/>
                <a:cs typeface="+mn-cs"/>
                <a:sym typeface="Helvetica Neue"/>
              </a:rPr>
              <a:t>Code of Conduct</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Discipline and Complaints Policy</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Dispute Resolution Policy</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Appeals Policy</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Conflict of Interest Policy</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Confidentiality Policy</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Social Media Policy</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Risk Management Policy</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Screening Policy (for coaches and volunteers)</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Human Resources Policy (if paid staff)</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Selection policy </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Financial Policy</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Transgender Policy</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Equity and Access Policy</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Health and Safety Policy (including Workplace Violence and Harassment) – legally required</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Accessibility Policy – legally required</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Privacy Policy – legally required</a:t>
            </a:r>
            <a:endParaRPr lang="en-US" sz="2200" dirty="0" smtClean="0">
              <a:effectLst/>
              <a:latin typeface="+mn-lt"/>
              <a:ea typeface="+mn-ea"/>
              <a:cs typeface="+mn-cs"/>
              <a:sym typeface="Helvetica Neue"/>
            </a:endParaRPr>
          </a:p>
          <a:p>
            <a:r>
              <a:rPr lang="en-CA" sz="2200" b="1" u="none" strike="noStrike" dirty="0" smtClean="0">
                <a:effectLst/>
                <a:latin typeface="+mn-lt"/>
                <a:ea typeface="+mn-ea"/>
                <a:cs typeface="+mn-cs"/>
                <a:sym typeface="Helvetica Neue"/>
              </a:rPr>
              <a:t> </a:t>
            </a:r>
            <a:endParaRPr lang="en-US" sz="2200" dirty="0" smtClean="0">
              <a:effectLst/>
              <a:latin typeface="+mn-lt"/>
              <a:ea typeface="+mn-ea"/>
              <a:cs typeface="+mn-cs"/>
              <a:sym typeface="Helvetica Neue"/>
            </a:endParaRPr>
          </a:p>
          <a:p>
            <a:r>
              <a:rPr lang="en-CA" sz="2200" b="1" u="sng" dirty="0" smtClean="0">
                <a:effectLst/>
                <a:latin typeface="+mn-lt"/>
                <a:ea typeface="+mn-ea"/>
                <a:cs typeface="+mn-cs"/>
                <a:sym typeface="Helvetica Neue"/>
              </a:rPr>
              <a:t>Legal Requirements</a:t>
            </a:r>
            <a:r>
              <a:rPr lang="en-CA" sz="2200" dirty="0" smtClean="0">
                <a:effectLst/>
                <a:latin typeface="+mn-lt"/>
                <a:ea typeface="+mn-ea"/>
                <a:cs typeface="+mn-cs"/>
                <a:sym typeface="Helvetica Neue"/>
              </a:rPr>
              <a:t>:</a:t>
            </a:r>
            <a:endParaRPr lang="en-US" sz="2200" dirty="0" smtClean="0">
              <a:effectLst/>
              <a:latin typeface="+mn-lt"/>
              <a:ea typeface="+mn-ea"/>
              <a:cs typeface="+mn-cs"/>
              <a:sym typeface="Helvetica Neue"/>
            </a:endParaRPr>
          </a:p>
          <a:p>
            <a:pPr lvl="0"/>
            <a:r>
              <a:rPr lang="en-CA" sz="2200" b="1" dirty="0" smtClean="0">
                <a:effectLst/>
                <a:latin typeface="+mn-lt"/>
                <a:ea typeface="+mn-ea"/>
                <a:cs typeface="+mn-cs"/>
                <a:sym typeface="Helvetica Neue"/>
              </a:rPr>
              <a:t>Occupational Health and Safety Act (OHSA)</a:t>
            </a:r>
            <a:r>
              <a:rPr lang="en-CA" sz="2200" dirty="0" smtClean="0">
                <a:effectLst/>
                <a:latin typeface="+mn-lt"/>
                <a:ea typeface="+mn-ea"/>
                <a:cs typeface="+mn-cs"/>
                <a:sym typeface="Helvetica Neue"/>
              </a:rPr>
              <a:t> (if at least 1 paid staff)</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policy and risk assessments re: physical environment (old requirements)</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policy and risk assessments re: Workplace Violence, Bullying and Harassment (new requirements)</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train and display Prevention Poster in office</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 </a:t>
            </a:r>
            <a:endParaRPr lang="en-US" sz="2200" dirty="0" smtClean="0">
              <a:effectLst/>
              <a:latin typeface="+mn-lt"/>
              <a:ea typeface="+mn-ea"/>
              <a:cs typeface="+mn-cs"/>
              <a:sym typeface="Helvetica Neue"/>
            </a:endParaRPr>
          </a:p>
          <a:p>
            <a:pPr lvl="0"/>
            <a:r>
              <a:rPr lang="en-CA" sz="2200" b="1" dirty="0" smtClean="0">
                <a:effectLst/>
                <a:latin typeface="+mn-lt"/>
                <a:ea typeface="+mn-ea"/>
                <a:cs typeface="+mn-cs"/>
                <a:sym typeface="Helvetica Neue"/>
              </a:rPr>
              <a:t>Accessibility for Ontarians with a Disability Act (AODA)</a:t>
            </a:r>
            <a:r>
              <a:rPr lang="en-CA" sz="2200" dirty="0" smtClean="0">
                <a:effectLst/>
                <a:latin typeface="+mn-lt"/>
                <a:ea typeface="+mn-ea"/>
                <a:cs typeface="+mn-cs"/>
                <a:sym typeface="Helvetica Neue"/>
              </a:rPr>
              <a:t> (if at least 1 paid staff)</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policy and notice requirements re: Customer Service Standards</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program requirement re: Integrated Service Standards</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train and display Accessibility Poster in office</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 </a:t>
            </a:r>
            <a:endParaRPr lang="en-US" sz="2200" dirty="0" smtClean="0">
              <a:effectLst/>
              <a:latin typeface="+mn-lt"/>
              <a:ea typeface="+mn-ea"/>
              <a:cs typeface="+mn-cs"/>
              <a:sym typeface="Helvetica Neue"/>
            </a:endParaRPr>
          </a:p>
          <a:p>
            <a:pPr lvl="0"/>
            <a:r>
              <a:rPr lang="en-CA" sz="2200" b="1" dirty="0" smtClean="0">
                <a:effectLst/>
                <a:latin typeface="+mn-lt"/>
                <a:ea typeface="+mn-ea"/>
                <a:cs typeface="+mn-cs"/>
                <a:sym typeface="Helvetica Neue"/>
              </a:rPr>
              <a:t>Employment Standards Act</a:t>
            </a:r>
            <a:r>
              <a:rPr lang="en-CA" sz="2200" dirty="0" smtClean="0">
                <a:effectLst/>
                <a:latin typeface="+mn-lt"/>
                <a:ea typeface="+mn-ea"/>
                <a:cs typeface="+mn-cs"/>
                <a:sym typeface="Helvetica Neue"/>
              </a:rPr>
              <a:t> (if a least 1 paid staff)</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ensure contracts and agreements meet minimum legislative requirements re: overtime, vacation, statutory holidays, severance, etc.</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display ESA Poster in office </a:t>
            </a:r>
            <a:r>
              <a:rPr lang="en-CA" sz="2200" b="1" dirty="0" smtClean="0">
                <a:effectLst/>
                <a:latin typeface="+mn-lt"/>
                <a:ea typeface="+mn-ea"/>
                <a:cs typeface="+mn-cs"/>
                <a:sym typeface="Helvetica Neue"/>
              </a:rPr>
              <a:t>and</a:t>
            </a:r>
            <a:r>
              <a:rPr lang="en-CA" sz="2200" dirty="0" smtClean="0">
                <a:effectLst/>
                <a:latin typeface="+mn-lt"/>
                <a:ea typeface="+mn-ea"/>
                <a:cs typeface="+mn-cs"/>
                <a:sym typeface="Helvetica Neue"/>
              </a:rPr>
              <a:t> provide copy to individual staff</a:t>
            </a:r>
            <a:endParaRPr lang="en-US" sz="2200" dirty="0" smtClean="0">
              <a:effectLst/>
              <a:latin typeface="+mn-lt"/>
              <a:ea typeface="+mn-ea"/>
              <a:cs typeface="+mn-cs"/>
              <a:sym typeface="Helvetica Neue"/>
            </a:endParaRPr>
          </a:p>
          <a:p>
            <a:endParaRPr lang="fr-CA" dirty="0"/>
          </a:p>
        </p:txBody>
      </p:sp>
    </p:spTree>
    <p:extLst>
      <p:ext uri="{BB962C8B-B14F-4D97-AF65-F5344CB8AC3E}">
        <p14:creationId xmlns:p14="http://schemas.microsoft.com/office/powerpoint/2010/main" val="2169382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I </a:t>
            </a:r>
            <a:r>
              <a:rPr lang="fr-CA" dirty="0" err="1" smtClean="0"/>
              <a:t>will</a:t>
            </a:r>
            <a:r>
              <a:rPr lang="fr-CA" dirty="0" smtClean="0"/>
              <a:t> </a:t>
            </a:r>
            <a:r>
              <a:rPr lang="fr-CA" dirty="0" err="1" smtClean="0"/>
              <a:t>give</a:t>
            </a:r>
            <a:r>
              <a:rPr lang="fr-CA" dirty="0" smtClean="0"/>
              <a:t> lots of </a:t>
            </a:r>
            <a:r>
              <a:rPr lang="fr-CA" dirty="0" err="1" smtClean="0"/>
              <a:t>examples</a:t>
            </a:r>
            <a:r>
              <a:rPr lang="fr-CA" dirty="0" smtClean="0"/>
              <a:t> </a:t>
            </a:r>
            <a:r>
              <a:rPr lang="fr-CA" dirty="0" err="1" smtClean="0"/>
              <a:t>here</a:t>
            </a:r>
            <a:endParaRPr lang="fr-CA" dirty="0" smtClean="0"/>
          </a:p>
          <a:p>
            <a:endParaRPr lang="fr-CA" dirty="0" smtClean="0"/>
          </a:p>
          <a:p>
            <a:r>
              <a:rPr lang="en-CA" sz="2200" dirty="0" smtClean="0">
                <a:effectLst/>
                <a:latin typeface="+mn-lt"/>
                <a:ea typeface="+mn-ea"/>
                <a:cs typeface="+mn-cs"/>
                <a:sym typeface="Helvetica Neue"/>
              </a:rPr>
              <a:t>Code of Conduct</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Discipline and Complaints Policy</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Dispute Resolution Policy</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Appeals Policy</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Conflict of Interest Policy</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Confidentiality Policy</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Social Media Policy</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Risk Management Policy</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Screening Policy (for coaches and volunteers)</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Human Resources Policy (if paid staff)</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Selection policy </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Financial Policy</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Transgender Policy</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Equity and Access Policy</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Health and Safety Policy (including Workplace Violence and Harassment) – legally required</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Accessibility Policy – legally required</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Privacy Policy – legally required</a:t>
            </a:r>
            <a:endParaRPr lang="en-US" sz="2200" dirty="0" smtClean="0">
              <a:effectLst/>
              <a:latin typeface="+mn-lt"/>
              <a:ea typeface="+mn-ea"/>
              <a:cs typeface="+mn-cs"/>
              <a:sym typeface="Helvetica Neue"/>
            </a:endParaRPr>
          </a:p>
          <a:p>
            <a:r>
              <a:rPr lang="en-CA" sz="2200" b="1" u="none" strike="noStrike" dirty="0" smtClean="0">
                <a:effectLst/>
                <a:latin typeface="+mn-lt"/>
                <a:ea typeface="+mn-ea"/>
                <a:cs typeface="+mn-cs"/>
                <a:sym typeface="Helvetica Neue"/>
              </a:rPr>
              <a:t> </a:t>
            </a:r>
            <a:endParaRPr lang="en-US" sz="2200" dirty="0" smtClean="0">
              <a:effectLst/>
              <a:latin typeface="+mn-lt"/>
              <a:ea typeface="+mn-ea"/>
              <a:cs typeface="+mn-cs"/>
              <a:sym typeface="Helvetica Neue"/>
            </a:endParaRPr>
          </a:p>
          <a:p>
            <a:r>
              <a:rPr lang="en-CA" sz="2200" b="1" u="sng" dirty="0" smtClean="0">
                <a:effectLst/>
                <a:latin typeface="+mn-lt"/>
                <a:ea typeface="+mn-ea"/>
                <a:cs typeface="+mn-cs"/>
                <a:sym typeface="Helvetica Neue"/>
              </a:rPr>
              <a:t>Legal Requirements</a:t>
            </a:r>
            <a:r>
              <a:rPr lang="en-CA" sz="2200" dirty="0" smtClean="0">
                <a:effectLst/>
                <a:latin typeface="+mn-lt"/>
                <a:ea typeface="+mn-ea"/>
                <a:cs typeface="+mn-cs"/>
                <a:sym typeface="Helvetica Neue"/>
              </a:rPr>
              <a:t>:</a:t>
            </a:r>
            <a:endParaRPr lang="en-US" sz="2200" dirty="0" smtClean="0">
              <a:effectLst/>
              <a:latin typeface="+mn-lt"/>
              <a:ea typeface="+mn-ea"/>
              <a:cs typeface="+mn-cs"/>
              <a:sym typeface="Helvetica Neue"/>
            </a:endParaRPr>
          </a:p>
          <a:p>
            <a:pPr lvl="0"/>
            <a:r>
              <a:rPr lang="en-CA" sz="2200" b="1" dirty="0" smtClean="0">
                <a:effectLst/>
                <a:latin typeface="+mn-lt"/>
                <a:ea typeface="+mn-ea"/>
                <a:cs typeface="+mn-cs"/>
                <a:sym typeface="Helvetica Neue"/>
              </a:rPr>
              <a:t>Occupational Health and Safety Act (OHSA)</a:t>
            </a:r>
            <a:r>
              <a:rPr lang="en-CA" sz="2200" dirty="0" smtClean="0">
                <a:effectLst/>
                <a:latin typeface="+mn-lt"/>
                <a:ea typeface="+mn-ea"/>
                <a:cs typeface="+mn-cs"/>
                <a:sym typeface="Helvetica Neue"/>
              </a:rPr>
              <a:t> (if at least 1 paid staff)</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policy and risk assessments re: physical environment (old requirements)</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policy and risk assessments re: Workplace Violence, Bullying and Harassment (new requirements)</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train and display Prevention Poster in office</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 </a:t>
            </a:r>
            <a:endParaRPr lang="en-US" sz="2200" dirty="0" smtClean="0">
              <a:effectLst/>
              <a:latin typeface="+mn-lt"/>
              <a:ea typeface="+mn-ea"/>
              <a:cs typeface="+mn-cs"/>
              <a:sym typeface="Helvetica Neue"/>
            </a:endParaRPr>
          </a:p>
          <a:p>
            <a:pPr lvl="0"/>
            <a:r>
              <a:rPr lang="en-CA" sz="2200" b="1" dirty="0" smtClean="0">
                <a:effectLst/>
                <a:latin typeface="+mn-lt"/>
                <a:ea typeface="+mn-ea"/>
                <a:cs typeface="+mn-cs"/>
                <a:sym typeface="Helvetica Neue"/>
              </a:rPr>
              <a:t>Accessibility for Ontarians with a Disability Act (AODA)</a:t>
            </a:r>
            <a:r>
              <a:rPr lang="en-CA" sz="2200" dirty="0" smtClean="0">
                <a:effectLst/>
                <a:latin typeface="+mn-lt"/>
                <a:ea typeface="+mn-ea"/>
                <a:cs typeface="+mn-cs"/>
                <a:sym typeface="Helvetica Neue"/>
              </a:rPr>
              <a:t> (if at least 1 paid staff)</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policy and notice requirements re: Customer Service Standards</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program requirement re: Integrated Service Standards</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train and display Accessibility Poster in office</a:t>
            </a:r>
            <a:endParaRPr lang="en-US" sz="2200" dirty="0" smtClean="0">
              <a:effectLst/>
              <a:latin typeface="+mn-lt"/>
              <a:ea typeface="+mn-ea"/>
              <a:cs typeface="+mn-cs"/>
              <a:sym typeface="Helvetica Neue"/>
            </a:endParaRPr>
          </a:p>
          <a:p>
            <a:r>
              <a:rPr lang="en-CA" sz="2200" dirty="0" smtClean="0">
                <a:effectLst/>
                <a:latin typeface="+mn-lt"/>
                <a:ea typeface="+mn-ea"/>
                <a:cs typeface="+mn-cs"/>
                <a:sym typeface="Helvetica Neue"/>
              </a:rPr>
              <a:t> </a:t>
            </a:r>
            <a:endParaRPr lang="en-US" sz="2200" dirty="0" smtClean="0">
              <a:effectLst/>
              <a:latin typeface="+mn-lt"/>
              <a:ea typeface="+mn-ea"/>
              <a:cs typeface="+mn-cs"/>
              <a:sym typeface="Helvetica Neue"/>
            </a:endParaRPr>
          </a:p>
          <a:p>
            <a:pPr lvl="0"/>
            <a:r>
              <a:rPr lang="en-CA" sz="2200" b="1" dirty="0" smtClean="0">
                <a:effectLst/>
                <a:latin typeface="+mn-lt"/>
                <a:ea typeface="+mn-ea"/>
                <a:cs typeface="+mn-cs"/>
                <a:sym typeface="Helvetica Neue"/>
              </a:rPr>
              <a:t>Employment Standards Act</a:t>
            </a:r>
            <a:r>
              <a:rPr lang="en-CA" sz="2200" dirty="0" smtClean="0">
                <a:effectLst/>
                <a:latin typeface="+mn-lt"/>
                <a:ea typeface="+mn-ea"/>
                <a:cs typeface="+mn-cs"/>
                <a:sym typeface="Helvetica Neue"/>
              </a:rPr>
              <a:t> (if a least 1 paid staff)</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ensure contracts and agreements meet minimum legislative requirements re: overtime, vacation, statutory holidays, severance, etc.</a:t>
            </a:r>
            <a:endParaRPr lang="en-US" sz="2200" dirty="0" smtClean="0">
              <a:effectLst/>
              <a:latin typeface="+mn-lt"/>
              <a:ea typeface="+mn-ea"/>
              <a:cs typeface="+mn-cs"/>
              <a:sym typeface="Helvetica Neue"/>
            </a:endParaRPr>
          </a:p>
          <a:p>
            <a:pPr lvl="0"/>
            <a:r>
              <a:rPr lang="en-CA" sz="2200" dirty="0" smtClean="0">
                <a:effectLst/>
                <a:latin typeface="+mn-lt"/>
                <a:ea typeface="+mn-ea"/>
                <a:cs typeface="+mn-cs"/>
                <a:sym typeface="Helvetica Neue"/>
              </a:rPr>
              <a:t>display ESA Poster in office </a:t>
            </a:r>
            <a:r>
              <a:rPr lang="en-CA" sz="2200" b="1" dirty="0" smtClean="0">
                <a:effectLst/>
                <a:latin typeface="+mn-lt"/>
                <a:ea typeface="+mn-ea"/>
                <a:cs typeface="+mn-cs"/>
                <a:sym typeface="Helvetica Neue"/>
              </a:rPr>
              <a:t>and</a:t>
            </a:r>
            <a:r>
              <a:rPr lang="en-CA" sz="2200" dirty="0" smtClean="0">
                <a:effectLst/>
                <a:latin typeface="+mn-lt"/>
                <a:ea typeface="+mn-ea"/>
                <a:cs typeface="+mn-cs"/>
                <a:sym typeface="Helvetica Neue"/>
              </a:rPr>
              <a:t> provide copy to individual staff</a:t>
            </a:r>
            <a:endParaRPr lang="en-US" sz="2200" dirty="0" smtClean="0">
              <a:effectLst/>
              <a:latin typeface="+mn-lt"/>
              <a:ea typeface="+mn-ea"/>
              <a:cs typeface="+mn-cs"/>
              <a:sym typeface="Helvetica Neue"/>
            </a:endParaRPr>
          </a:p>
          <a:p>
            <a:endParaRPr lang="fr-CA" dirty="0"/>
          </a:p>
        </p:txBody>
      </p:sp>
    </p:spTree>
    <p:extLst>
      <p:ext uri="{BB962C8B-B14F-4D97-AF65-F5344CB8AC3E}">
        <p14:creationId xmlns:p14="http://schemas.microsoft.com/office/powerpoint/2010/main" val="2169382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17" name="Shape 17"/>
          <p:cNvSpPr>
            <a:spLocks noGrp="1"/>
          </p:cNvSpPr>
          <p:nvPr>
            <p:ph type="title"/>
          </p:nvPr>
        </p:nvSpPr>
        <p:spPr>
          <a:xfrm>
            <a:off x="722312" y="4406900"/>
            <a:ext cx="7772401" cy="1362075"/>
          </a:xfrm>
          <a:prstGeom prst="rect">
            <a:avLst/>
          </a:prstGeom>
        </p:spPr>
        <p:txBody>
          <a:bodyPr lIns="45718" tIns="45718" rIns="45718" bIns="45718"/>
          <a:lstStyle>
            <a:lvl1pPr>
              <a:defRPr sz="4000" b="1" cap="all"/>
            </a:lvl1pPr>
          </a:lstStyle>
          <a:p>
            <a:pPr lvl="0">
              <a:defRPr sz="1800" b="0" cap="none"/>
            </a:pPr>
            <a:r>
              <a:rPr sz="4000" b="1" cap="all"/>
              <a:t>Click to edit Master title style</a:t>
            </a:r>
          </a:p>
        </p:txBody>
      </p:sp>
      <p:sp>
        <p:nvSpPr>
          <p:cNvPr id="18" name="Shape 18"/>
          <p:cNvSpPr>
            <a:spLocks noGrp="1"/>
          </p:cNvSpPr>
          <p:nvPr>
            <p:ph type="body" idx="1"/>
          </p:nvPr>
        </p:nvSpPr>
        <p:spPr>
          <a:xfrm>
            <a:off x="722312" y="2906713"/>
            <a:ext cx="7772401" cy="1500189"/>
          </a:xfrm>
          <a:prstGeom prst="rect">
            <a:avLst/>
          </a:prstGeom>
        </p:spPr>
        <p:txBody>
          <a:bodyPr anchor="b"/>
          <a:lstStyle>
            <a:lvl1pPr marL="0" indent="0">
              <a:spcBef>
                <a:spcPts val="400"/>
              </a:spcBef>
              <a:buSzTx/>
              <a:buFontTx/>
              <a:buNone/>
              <a:defRPr>
                <a:solidFill>
                  <a:srgbClr val="888888"/>
                </a:solidFill>
              </a:defRPr>
            </a:lvl1pPr>
          </a:lstStyle>
          <a:p>
            <a:pPr lvl="0">
              <a:defRPr sz="1800">
                <a:solidFill>
                  <a:srgbClr val="000000"/>
                </a:solidFill>
              </a:defRPr>
            </a:pPr>
            <a:r>
              <a:rPr sz="2000">
                <a:solidFill>
                  <a:srgbClr val="888888"/>
                </a:solidFill>
              </a:rPr>
              <a:t>Click to edit Master text styles</a:t>
            </a:r>
          </a:p>
        </p:txBody>
      </p:sp>
      <p:sp>
        <p:nvSpPr>
          <p:cNvPr id="19" name="Shape 19"/>
          <p:cNvSpPr>
            <a:spLocks noGrp="1"/>
          </p:cNvSpPr>
          <p:nvPr>
            <p:ph type="sldNum" sz="quarter" idx="2"/>
          </p:nvPr>
        </p:nvSpPr>
        <p:spPr>
          <a:xfrm>
            <a:off x="6553200" y="6404292"/>
            <a:ext cx="2133600" cy="269239"/>
          </a:xfrm>
          <a:prstGeom prst="rect">
            <a:avLst/>
          </a:prstGeom>
        </p:spPr>
        <p:txBody>
          <a:bodyPr/>
          <a:lstStyle/>
          <a:p>
            <a:pPr lvl="0"/>
            <a:fld id="{86CB4B4D-7CA3-9044-876B-883B54F8677D}" type="slidenum">
              <a:rPr/>
              <a:pPr lvl="0"/>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ontent">
    <p:spTree>
      <p:nvGrpSpPr>
        <p:cNvPr id="1" name=""/>
        <p:cNvGrpSpPr/>
        <p:nvPr/>
      </p:nvGrpSpPr>
      <p:grpSpPr>
        <a:xfrm>
          <a:off x="0" y="0"/>
          <a:ext cx="0" cy="0"/>
          <a:chOff x="0" y="0"/>
          <a:chExt cx="0" cy="0"/>
        </a:xfrm>
      </p:grpSpPr>
      <p:sp>
        <p:nvSpPr>
          <p:cNvPr id="50" name="Shape 50"/>
          <p:cNvSpPr>
            <a:spLocks noGrp="1"/>
          </p:cNvSpPr>
          <p:nvPr>
            <p:ph type="body" idx="1"/>
          </p:nvPr>
        </p:nvSpPr>
        <p:spPr>
          <a:xfrm>
            <a:off x="457200" y="274638"/>
            <a:ext cx="8229600" cy="5851527"/>
          </a:xfrm>
          <a:prstGeom prst="rect">
            <a:avLst/>
          </a:prstGeom>
        </p:spPr>
        <p:txBody>
          <a:bodyPr/>
          <a:lstStyle>
            <a:lvl1pPr marL="342900" indent="-342900">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51" name="Shape 51"/>
          <p:cNvSpPr>
            <a:spLocks noGrp="1"/>
          </p:cNvSpPr>
          <p:nvPr>
            <p:ph type="sldNum" sz="quarter" idx="2"/>
          </p:nvPr>
        </p:nvSpPr>
        <p:spPr>
          <a:xfrm>
            <a:off x="6553200" y="6404292"/>
            <a:ext cx="2133600" cy="269239"/>
          </a:xfrm>
          <a:prstGeom prst="rect">
            <a:avLst/>
          </a:prstGeom>
        </p:spPr>
        <p:txBody>
          <a:bodyPr/>
          <a:lstStyle/>
          <a:p>
            <a:pPr lvl="0"/>
            <a:fld id="{86CB4B4D-7CA3-9044-876B-883B54F8677D}" type="slidenum">
              <a:rPr/>
              <a:pPr lvl="0"/>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3600"/>
              <a:t>Click to edit Master title style</a:t>
            </a:r>
          </a:p>
        </p:txBody>
      </p:sp>
      <p:sp>
        <p:nvSpPr>
          <p:cNvPr id="22" name="Shape 22"/>
          <p:cNvSpPr>
            <a:spLocks noGrp="1"/>
          </p:cNvSpPr>
          <p:nvPr>
            <p:ph type="body" idx="1"/>
          </p:nvPr>
        </p:nvSpPr>
        <p:spPr>
          <a:prstGeom prst="rect">
            <a:avLst/>
          </a:prstGeom>
        </p:spPr>
        <p:txBody>
          <a:bodyPr/>
          <a:lstStyle/>
          <a:p>
            <a:pPr lvl="0">
              <a:defRPr sz="1800"/>
            </a:pPr>
            <a:r>
              <a:rPr sz="2000"/>
              <a:t>Click to edit Master text styles</a:t>
            </a:r>
          </a:p>
          <a:p>
            <a:pPr lvl="1">
              <a:defRPr sz="1800"/>
            </a:pPr>
            <a:r>
              <a:rPr sz="2000"/>
              <a:t>Second level</a:t>
            </a:r>
          </a:p>
          <a:p>
            <a:pPr lvl="2">
              <a:defRPr sz="1800"/>
            </a:pPr>
            <a:r>
              <a:rPr sz="2000"/>
              <a:t>Third level</a:t>
            </a:r>
          </a:p>
          <a:p>
            <a:pPr lvl="3">
              <a:defRPr sz="1800"/>
            </a:pPr>
            <a:r>
              <a:rPr sz="2000"/>
              <a:t>Fourth level</a:t>
            </a:r>
          </a:p>
          <a:p>
            <a:pPr lvl="4">
              <a:defRPr sz="1800"/>
            </a:pPr>
            <a:r>
              <a:rPr sz="2000"/>
              <a:t>Fifth level</a:t>
            </a:r>
          </a:p>
        </p:txBody>
      </p:sp>
      <p:sp>
        <p:nvSpPr>
          <p:cNvPr id="23" name="Shape 2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25" name="Shape 25"/>
          <p:cNvSpPr>
            <a:spLocks noGrp="1"/>
          </p:cNvSpPr>
          <p:nvPr>
            <p:ph type="title"/>
          </p:nvPr>
        </p:nvSpPr>
        <p:spPr>
          <a:xfrm>
            <a:off x="457200" y="256810"/>
            <a:ext cx="8229600" cy="1178656"/>
          </a:xfrm>
          <a:prstGeom prst="rect">
            <a:avLst/>
          </a:prstGeom>
        </p:spPr>
        <p:txBody>
          <a:bodyPr lIns="45718" tIns="45718" rIns="45718" bIns="45718" anchor="ctr"/>
          <a:lstStyle>
            <a:lvl1pPr algn="ctr">
              <a:defRPr sz="4400"/>
            </a:lvl1pPr>
          </a:lstStyle>
          <a:p>
            <a:pPr lvl="0">
              <a:defRPr sz="1800"/>
            </a:pPr>
            <a:r>
              <a:rPr sz="4400"/>
              <a:t>Click to edit Master title style</a:t>
            </a:r>
          </a:p>
        </p:txBody>
      </p:sp>
      <p:sp>
        <p:nvSpPr>
          <p:cNvPr id="26" name="Shape 26"/>
          <p:cNvSpPr>
            <a:spLocks noGrp="1"/>
          </p:cNvSpPr>
          <p:nvPr>
            <p:ph type="body" idx="1"/>
          </p:nvPr>
        </p:nvSpPr>
        <p:spPr>
          <a:xfrm>
            <a:off x="457200" y="1435464"/>
            <a:ext cx="4040188" cy="739411"/>
          </a:xfrm>
          <a:prstGeom prst="rect">
            <a:avLst/>
          </a:prstGeom>
        </p:spPr>
        <p:txBody>
          <a:bodyPr anchor="b"/>
          <a:lstStyle>
            <a:lvl1pPr marL="0" indent="0">
              <a:spcBef>
                <a:spcPts val="500"/>
              </a:spcBef>
              <a:buSzTx/>
              <a:buFontTx/>
              <a:buNone/>
              <a:defRPr sz="2400" b="1"/>
            </a:lvl1pPr>
          </a:lstStyle>
          <a:p>
            <a:pPr lvl="0">
              <a:defRPr sz="1800" b="0"/>
            </a:pPr>
            <a:r>
              <a:rPr sz="2400" b="1"/>
              <a:t>Click to edit Master text styles</a:t>
            </a:r>
          </a:p>
        </p:txBody>
      </p:sp>
      <p:sp>
        <p:nvSpPr>
          <p:cNvPr id="27" name="Shape 27"/>
          <p:cNvSpPr>
            <a:spLocks noGrp="1"/>
          </p:cNvSpPr>
          <p:nvPr>
            <p:ph type="sldNum" sz="quarter" idx="2"/>
          </p:nvPr>
        </p:nvSpPr>
        <p:spPr>
          <a:xfrm>
            <a:off x="6553200" y="6404292"/>
            <a:ext cx="2133600" cy="269239"/>
          </a:xfrm>
          <a:prstGeom prst="rect">
            <a:avLst/>
          </a:prstGeom>
        </p:spPr>
        <p:txBody>
          <a:bodyPr/>
          <a:lstStyle/>
          <a:p>
            <a:pPr lvl="0"/>
            <a:fld id="{86CB4B4D-7CA3-9044-876B-883B54F8677D}" type="slidenum">
              <a:rPr/>
              <a:pPr lvl="0"/>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29" name="Shape 29"/>
          <p:cNvSpPr>
            <a:spLocks noGrp="1"/>
          </p:cNvSpPr>
          <p:nvPr>
            <p:ph type="title"/>
          </p:nvPr>
        </p:nvSpPr>
        <p:spPr>
          <a:xfrm>
            <a:off x="457200" y="0"/>
            <a:ext cx="8229600" cy="1692277"/>
          </a:xfrm>
          <a:prstGeom prst="rect">
            <a:avLst/>
          </a:prstGeom>
        </p:spPr>
        <p:txBody>
          <a:bodyPr lIns="45718" tIns="45718" rIns="45718" bIns="45718" anchor="ctr"/>
          <a:lstStyle>
            <a:lvl1pPr algn="ctr">
              <a:defRPr sz="4400"/>
            </a:lvl1pPr>
          </a:lstStyle>
          <a:p>
            <a:pPr lvl="0">
              <a:defRPr sz="1800"/>
            </a:pPr>
            <a:r>
              <a:rPr sz="4400"/>
              <a:t>Click to edit Master title style</a:t>
            </a:r>
          </a:p>
        </p:txBody>
      </p:sp>
      <p:sp>
        <p:nvSpPr>
          <p:cNvPr id="30" name="Shape 30"/>
          <p:cNvSpPr>
            <a:spLocks noGrp="1"/>
          </p:cNvSpPr>
          <p:nvPr>
            <p:ph type="sldNum" sz="quarter" idx="2"/>
          </p:nvPr>
        </p:nvSpPr>
        <p:spPr>
          <a:xfrm>
            <a:off x="6553200" y="6404292"/>
            <a:ext cx="2133600" cy="269239"/>
          </a:xfrm>
          <a:prstGeom prst="rect">
            <a:avLst/>
          </a:prstGeom>
        </p:spPr>
        <p:txBody>
          <a:bodyPr/>
          <a:lstStyle/>
          <a:p>
            <a:pPr lvl="0"/>
            <a:fld id="{86CB4B4D-7CA3-9044-876B-883B54F8677D}" type="slidenum">
              <a:rPr/>
              <a:pPr lvl="0"/>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2" name="Shape 32"/>
          <p:cNvSpPr>
            <a:spLocks noGrp="1"/>
          </p:cNvSpPr>
          <p:nvPr>
            <p:ph type="sldNum" sz="quarter" idx="2"/>
          </p:nvPr>
        </p:nvSpPr>
        <p:spPr>
          <a:xfrm>
            <a:off x="6553200" y="6404292"/>
            <a:ext cx="2133600" cy="269239"/>
          </a:xfrm>
          <a:prstGeom prst="rect">
            <a:avLst/>
          </a:prstGeom>
        </p:spPr>
        <p:txBody>
          <a:bodyPr/>
          <a:lstStyle/>
          <a:p>
            <a:pPr lvl="0"/>
            <a:fld id="{86CB4B4D-7CA3-9044-876B-883B54F8677D}" type="slidenum">
              <a:rPr/>
              <a:pPr lvl="0"/>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34" name="Shape 34"/>
          <p:cNvSpPr>
            <a:spLocks noGrp="1"/>
          </p:cNvSpPr>
          <p:nvPr>
            <p:ph type="title"/>
          </p:nvPr>
        </p:nvSpPr>
        <p:spPr>
          <a:xfrm>
            <a:off x="457200" y="0"/>
            <a:ext cx="3008315" cy="1435100"/>
          </a:xfrm>
          <a:prstGeom prst="rect">
            <a:avLst/>
          </a:prstGeom>
        </p:spPr>
        <p:txBody>
          <a:bodyPr lIns="45718" tIns="45718" rIns="45718" bIns="45718" anchor="b"/>
          <a:lstStyle>
            <a:lvl1pPr>
              <a:defRPr sz="2000" b="1"/>
            </a:lvl1pPr>
          </a:lstStyle>
          <a:p>
            <a:pPr lvl="0">
              <a:defRPr sz="1800" b="0"/>
            </a:pPr>
            <a:r>
              <a:rPr sz="2000" b="1"/>
              <a:t>Click to edit Master title style</a:t>
            </a:r>
          </a:p>
        </p:txBody>
      </p:sp>
      <p:sp>
        <p:nvSpPr>
          <p:cNvPr id="35" name="Shape 35"/>
          <p:cNvSpPr>
            <a:spLocks noGrp="1"/>
          </p:cNvSpPr>
          <p:nvPr>
            <p:ph type="body" idx="1"/>
          </p:nvPr>
        </p:nvSpPr>
        <p:spPr>
          <a:xfrm>
            <a:off x="3575050" y="273050"/>
            <a:ext cx="5111750" cy="6584950"/>
          </a:xfrm>
          <a:prstGeom prst="rect">
            <a:avLst/>
          </a:prstGeom>
        </p:spPr>
        <p:txBody>
          <a:bodyPr/>
          <a:lstStyle>
            <a:lvl1pPr marL="342900" indent="-342900">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36" name="Shape 36"/>
          <p:cNvSpPr>
            <a:spLocks noGrp="1"/>
          </p:cNvSpPr>
          <p:nvPr>
            <p:ph type="sldNum" sz="quarter" idx="2"/>
          </p:nvPr>
        </p:nvSpPr>
        <p:spPr>
          <a:xfrm>
            <a:off x="6553200" y="6404292"/>
            <a:ext cx="2133600" cy="269239"/>
          </a:xfrm>
          <a:prstGeom prst="rect">
            <a:avLst/>
          </a:prstGeom>
        </p:spPr>
        <p:txBody>
          <a:bodyPr/>
          <a:lstStyle/>
          <a:p>
            <a:pPr lvl="0"/>
            <a:fld id="{86CB4B4D-7CA3-9044-876B-883B54F8677D}" type="slidenum">
              <a:rPr/>
              <a:pPr lvl="0"/>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38" name="Shape 38"/>
          <p:cNvSpPr>
            <a:spLocks noGrp="1"/>
          </p:cNvSpPr>
          <p:nvPr>
            <p:ph type="title"/>
          </p:nvPr>
        </p:nvSpPr>
        <p:spPr>
          <a:xfrm>
            <a:off x="1792288" y="4800600"/>
            <a:ext cx="5486402" cy="566738"/>
          </a:xfrm>
          <a:prstGeom prst="rect">
            <a:avLst/>
          </a:prstGeom>
        </p:spPr>
        <p:txBody>
          <a:bodyPr lIns="45718" tIns="45718" rIns="45718" bIns="45718" anchor="b"/>
          <a:lstStyle>
            <a:lvl1pPr>
              <a:defRPr sz="2000" b="1"/>
            </a:lvl1pPr>
          </a:lstStyle>
          <a:p>
            <a:pPr lvl="0">
              <a:defRPr sz="1800" b="0"/>
            </a:pPr>
            <a:r>
              <a:rPr sz="2000" b="1"/>
              <a:t>Click to edit Master title style</a:t>
            </a:r>
          </a:p>
        </p:txBody>
      </p:sp>
      <p:sp>
        <p:nvSpPr>
          <p:cNvPr id="39" name="Shape 39"/>
          <p:cNvSpPr>
            <a:spLocks noGrp="1"/>
          </p:cNvSpPr>
          <p:nvPr>
            <p:ph type="body" idx="1"/>
          </p:nvPr>
        </p:nvSpPr>
        <p:spPr>
          <a:xfrm>
            <a:off x="1792288" y="5367337"/>
            <a:ext cx="5486402" cy="804864"/>
          </a:xfrm>
          <a:prstGeom prst="rect">
            <a:avLst/>
          </a:prstGeom>
        </p:spPr>
        <p:txBody>
          <a:bodyPr/>
          <a:lstStyle>
            <a:lvl1pPr marL="0" indent="0">
              <a:spcBef>
                <a:spcPts val="300"/>
              </a:spcBef>
              <a:buSzTx/>
              <a:buFontTx/>
              <a:buNone/>
              <a:defRPr sz="1400"/>
            </a:lvl1pPr>
          </a:lstStyle>
          <a:p>
            <a:pPr lvl="0">
              <a:defRPr sz="1800"/>
            </a:pPr>
            <a:r>
              <a:rPr sz="1400"/>
              <a:t>Click to edit Master text styles</a:t>
            </a:r>
          </a:p>
        </p:txBody>
      </p:sp>
      <p:sp>
        <p:nvSpPr>
          <p:cNvPr id="40" name="Shape 40"/>
          <p:cNvSpPr>
            <a:spLocks noGrp="1"/>
          </p:cNvSpPr>
          <p:nvPr>
            <p:ph type="sldNum" sz="quarter" idx="2"/>
          </p:nvPr>
        </p:nvSpPr>
        <p:spPr>
          <a:xfrm>
            <a:off x="6553200" y="6404292"/>
            <a:ext cx="2133600" cy="269239"/>
          </a:xfrm>
          <a:prstGeom prst="rect">
            <a:avLst/>
          </a:prstGeom>
        </p:spPr>
        <p:txBody>
          <a:bodyPr/>
          <a:lstStyle/>
          <a:p>
            <a:pPr lvl="0"/>
            <a:fld id="{86CB4B4D-7CA3-9044-876B-883B54F8677D}" type="slidenum">
              <a:rPr/>
              <a:pPr lvl="0"/>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42" name="Shape 42"/>
          <p:cNvSpPr>
            <a:spLocks noGrp="1"/>
          </p:cNvSpPr>
          <p:nvPr>
            <p:ph type="title"/>
          </p:nvPr>
        </p:nvSpPr>
        <p:spPr>
          <a:xfrm>
            <a:off x="457200" y="92075"/>
            <a:ext cx="8229600" cy="1508126"/>
          </a:xfrm>
          <a:prstGeom prst="rect">
            <a:avLst/>
          </a:prstGeom>
        </p:spPr>
        <p:txBody>
          <a:bodyPr lIns="45718" tIns="45718" rIns="45718" bIns="45718" anchor="ctr"/>
          <a:lstStyle>
            <a:lvl1pPr algn="ctr">
              <a:defRPr sz="4400"/>
            </a:lvl1pPr>
          </a:lstStyle>
          <a:p>
            <a:pPr lvl="0">
              <a:defRPr sz="1800"/>
            </a:pPr>
            <a:r>
              <a:rPr sz="4400"/>
              <a:t>Click to edit Master title style</a:t>
            </a:r>
          </a:p>
        </p:txBody>
      </p:sp>
      <p:sp>
        <p:nvSpPr>
          <p:cNvPr id="43" name="Shape 43"/>
          <p:cNvSpPr>
            <a:spLocks noGrp="1"/>
          </p:cNvSpPr>
          <p:nvPr>
            <p:ph type="body" idx="1"/>
          </p:nvPr>
        </p:nvSpPr>
        <p:spPr>
          <a:xfrm>
            <a:off x="457200" y="1600200"/>
            <a:ext cx="8229600" cy="5257800"/>
          </a:xfrm>
          <a:prstGeom prst="rect">
            <a:avLst/>
          </a:prstGeom>
        </p:spPr>
        <p:txBody>
          <a:bodyPr/>
          <a:lstStyle>
            <a:lvl1pPr marL="342900" indent="-342900">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44" name="Shape 44"/>
          <p:cNvSpPr>
            <a:spLocks noGrp="1"/>
          </p:cNvSpPr>
          <p:nvPr>
            <p:ph type="sldNum" sz="quarter" idx="2"/>
          </p:nvPr>
        </p:nvSpPr>
        <p:spPr>
          <a:xfrm>
            <a:off x="6553200" y="6404292"/>
            <a:ext cx="2133600" cy="269239"/>
          </a:xfrm>
          <a:prstGeom prst="rect">
            <a:avLst/>
          </a:prstGeom>
        </p:spPr>
        <p:txBody>
          <a:bodyPr/>
          <a:lstStyle/>
          <a:p>
            <a:pPr lvl="0"/>
            <a:fld id="{86CB4B4D-7CA3-9044-876B-883B54F8677D}" type="slidenum">
              <a:rPr/>
              <a:pPr lvl="0"/>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46" name="Shape 46"/>
          <p:cNvSpPr>
            <a:spLocks noGrp="1"/>
          </p:cNvSpPr>
          <p:nvPr>
            <p:ph type="title"/>
          </p:nvPr>
        </p:nvSpPr>
        <p:spPr>
          <a:xfrm>
            <a:off x="6629400" y="0"/>
            <a:ext cx="2057400" cy="6400802"/>
          </a:xfrm>
          <a:prstGeom prst="rect">
            <a:avLst/>
          </a:prstGeom>
        </p:spPr>
        <p:txBody>
          <a:bodyPr lIns="45718" tIns="45718" rIns="45718" bIns="45718" anchor="ctr"/>
          <a:lstStyle>
            <a:lvl1pPr algn="ctr">
              <a:defRPr sz="4400"/>
            </a:lvl1pPr>
          </a:lstStyle>
          <a:p>
            <a:pPr lvl="0">
              <a:defRPr sz="1800"/>
            </a:pPr>
            <a:r>
              <a:rPr sz="4400"/>
              <a:t>Click to edit Master title style</a:t>
            </a:r>
          </a:p>
        </p:txBody>
      </p:sp>
      <p:sp>
        <p:nvSpPr>
          <p:cNvPr id="47" name="Shape 47"/>
          <p:cNvSpPr>
            <a:spLocks noGrp="1"/>
          </p:cNvSpPr>
          <p:nvPr>
            <p:ph type="body" idx="1"/>
          </p:nvPr>
        </p:nvSpPr>
        <p:spPr>
          <a:xfrm>
            <a:off x="457200" y="274638"/>
            <a:ext cx="6019800" cy="6583364"/>
          </a:xfrm>
          <a:prstGeom prst="rect">
            <a:avLst/>
          </a:prstGeom>
        </p:spPr>
        <p:txBody>
          <a:bodyPr/>
          <a:lstStyle>
            <a:lvl1pPr marL="342900" indent="-342900">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48" name="Shape 48"/>
          <p:cNvSpPr>
            <a:spLocks noGrp="1"/>
          </p:cNvSpPr>
          <p:nvPr>
            <p:ph type="sldNum" sz="quarter" idx="2"/>
          </p:nvPr>
        </p:nvSpPr>
        <p:spPr>
          <a:xfrm>
            <a:off x="6553200" y="6404292"/>
            <a:ext cx="2133600" cy="269239"/>
          </a:xfrm>
          <a:prstGeom prst="rect">
            <a:avLst/>
          </a:prstGeom>
        </p:spPr>
        <p:txBody>
          <a:bodyPr/>
          <a:lstStyle/>
          <a:p>
            <a:pPr lvl="0"/>
            <a:fld id="{86CB4B4D-7CA3-9044-876B-883B54F8677D}" type="slidenum">
              <a:rPr/>
              <a:pPr lvl="0"/>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330200" y="1489075"/>
            <a:ext cx="8229600" cy="873126"/>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defRPr sz="1800"/>
            </a:pPr>
            <a:r>
              <a:rPr sz="3600"/>
              <a:t>Click to edit Master title style</a:t>
            </a:r>
          </a:p>
        </p:txBody>
      </p:sp>
      <p:sp>
        <p:nvSpPr>
          <p:cNvPr id="3" name="Shape 3"/>
          <p:cNvSpPr>
            <a:spLocks noGrp="1"/>
          </p:cNvSpPr>
          <p:nvPr>
            <p:ph type="body" idx="1"/>
          </p:nvPr>
        </p:nvSpPr>
        <p:spPr>
          <a:xfrm>
            <a:off x="330200" y="2362200"/>
            <a:ext cx="8336360" cy="52578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lvl="0">
              <a:defRPr sz="1800"/>
            </a:pPr>
            <a:r>
              <a:rPr sz="2000"/>
              <a:t>Click to edit Master text styles</a:t>
            </a:r>
          </a:p>
          <a:p>
            <a:pPr lvl="1">
              <a:defRPr sz="1800"/>
            </a:pPr>
            <a:r>
              <a:rPr sz="2000"/>
              <a:t>Second level</a:t>
            </a:r>
          </a:p>
          <a:p>
            <a:pPr lvl="2">
              <a:defRPr sz="1800"/>
            </a:pPr>
            <a:r>
              <a:rPr sz="2000"/>
              <a:t>Third level</a:t>
            </a:r>
          </a:p>
          <a:p>
            <a:pPr lvl="3">
              <a:defRPr sz="1800"/>
            </a:pPr>
            <a:r>
              <a:rPr sz="2000"/>
              <a:t>Fourth level</a:t>
            </a:r>
          </a:p>
          <a:p>
            <a:pPr lvl="4">
              <a:defRPr sz="1800"/>
            </a:pPr>
            <a:r>
              <a:rPr sz="2000"/>
              <a:t>Fifth level</a:t>
            </a:r>
          </a:p>
        </p:txBody>
      </p:sp>
      <p:pic>
        <p:nvPicPr>
          <p:cNvPr id="4" name="w-osc-ppt-v1.png"/>
          <p:cNvPicPr/>
          <p:nvPr/>
        </p:nvPicPr>
        <p:blipFill>
          <a:blip r:embed="rId12" cstate="print">
            <a:extLst/>
          </a:blip>
          <a:stretch>
            <a:fillRect/>
          </a:stretch>
        </p:blipFill>
        <p:spPr>
          <a:xfrm>
            <a:off x="0" y="0"/>
            <a:ext cx="9144000" cy="6858000"/>
          </a:xfrm>
          <a:prstGeom prst="rect">
            <a:avLst/>
          </a:prstGeom>
          <a:ln w="12700">
            <a:miter lim="400000"/>
          </a:ln>
        </p:spPr>
      </p:pic>
      <p:sp>
        <p:nvSpPr>
          <p:cNvPr id="5" name="Shape 5"/>
          <p:cNvSpPr>
            <a:spLocks noGrp="1"/>
          </p:cNvSpPr>
          <p:nvPr>
            <p:ph type="sldNum" sz="quarter" idx="2"/>
          </p:nvPr>
        </p:nvSpPr>
        <p:spPr>
          <a:xfrm>
            <a:off x="6883400" y="6467792"/>
            <a:ext cx="2133600" cy="269239"/>
          </a:xfrm>
          <a:prstGeom prst="rect">
            <a:avLst/>
          </a:prstGeom>
          <a:ln w="12700">
            <a:miter lim="400000"/>
          </a:ln>
        </p:spPr>
        <p:txBody>
          <a:bodyPr lIns="45718" tIns="45718" rIns="45718" bIns="45718" anchor="ctr">
            <a:spAutoFit/>
          </a:bodyPr>
          <a:lstStyle>
            <a:lvl1pPr algn="r">
              <a:defRPr sz="1200">
                <a:solidFill>
                  <a:srgbClr val="898989"/>
                </a:solidFill>
                <a:latin typeface="Calibri"/>
                <a:ea typeface="Calibri"/>
                <a:cs typeface="Calibri"/>
                <a:sym typeface="Calibri"/>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transition xmlns:p14="http://schemas.microsoft.com/office/powerpoint/2010/main" spd="med"/>
  <p:txStyles>
    <p:titleStyle>
      <a:lvl1pPr defTabSz="457200">
        <a:defRPr sz="3600">
          <a:latin typeface="Calibri"/>
          <a:ea typeface="Calibri"/>
          <a:cs typeface="Calibri"/>
          <a:sym typeface="Calibri"/>
        </a:defRPr>
      </a:lvl1pPr>
      <a:lvl2pPr defTabSz="457200">
        <a:defRPr sz="3600">
          <a:latin typeface="Calibri"/>
          <a:ea typeface="Calibri"/>
          <a:cs typeface="Calibri"/>
          <a:sym typeface="Calibri"/>
        </a:defRPr>
      </a:lvl2pPr>
      <a:lvl3pPr defTabSz="457200">
        <a:defRPr sz="3600">
          <a:latin typeface="Calibri"/>
          <a:ea typeface="Calibri"/>
          <a:cs typeface="Calibri"/>
          <a:sym typeface="Calibri"/>
        </a:defRPr>
      </a:lvl3pPr>
      <a:lvl4pPr defTabSz="457200">
        <a:defRPr sz="3600">
          <a:latin typeface="Calibri"/>
          <a:ea typeface="Calibri"/>
          <a:cs typeface="Calibri"/>
          <a:sym typeface="Calibri"/>
        </a:defRPr>
      </a:lvl4pPr>
      <a:lvl5pPr defTabSz="457200">
        <a:defRPr sz="3600">
          <a:latin typeface="Calibri"/>
          <a:ea typeface="Calibri"/>
          <a:cs typeface="Calibri"/>
          <a:sym typeface="Calibri"/>
        </a:defRPr>
      </a:lvl5pPr>
      <a:lvl6pPr defTabSz="457200">
        <a:defRPr sz="3600">
          <a:latin typeface="Calibri"/>
          <a:ea typeface="Calibri"/>
          <a:cs typeface="Calibri"/>
          <a:sym typeface="Calibri"/>
        </a:defRPr>
      </a:lvl6pPr>
      <a:lvl7pPr defTabSz="457200">
        <a:defRPr sz="3600">
          <a:latin typeface="Calibri"/>
          <a:ea typeface="Calibri"/>
          <a:cs typeface="Calibri"/>
          <a:sym typeface="Calibri"/>
        </a:defRPr>
      </a:lvl7pPr>
      <a:lvl8pPr defTabSz="457200">
        <a:defRPr sz="3600">
          <a:latin typeface="Calibri"/>
          <a:ea typeface="Calibri"/>
          <a:cs typeface="Calibri"/>
          <a:sym typeface="Calibri"/>
        </a:defRPr>
      </a:lvl8pPr>
      <a:lvl9pPr defTabSz="457200">
        <a:defRPr sz="3600">
          <a:latin typeface="Calibri"/>
          <a:ea typeface="Calibri"/>
          <a:cs typeface="Calibri"/>
          <a:sym typeface="Calibri"/>
        </a:defRPr>
      </a:lvl9pPr>
    </p:titleStyle>
    <p:bodyStyle>
      <a:lvl1pPr marL="342899" indent="-342899" defTabSz="457200">
        <a:spcBef>
          <a:spcPts val="600"/>
        </a:spcBef>
        <a:buSzPct val="100000"/>
        <a:buFont typeface="Arial"/>
        <a:buChar char="•"/>
        <a:defRPr sz="2000">
          <a:latin typeface="Calibri"/>
          <a:ea typeface="Calibri"/>
          <a:cs typeface="Calibri"/>
          <a:sym typeface="Calibri"/>
        </a:defRPr>
      </a:lvl1pPr>
      <a:lvl2pPr marL="790575" indent="-333375" defTabSz="457200">
        <a:spcBef>
          <a:spcPts val="600"/>
        </a:spcBef>
        <a:buSzPct val="100000"/>
        <a:buFont typeface="Arial"/>
        <a:buChar char="–"/>
        <a:defRPr sz="2000">
          <a:latin typeface="Calibri"/>
          <a:ea typeface="Calibri"/>
          <a:cs typeface="Calibri"/>
          <a:sym typeface="Calibri"/>
        </a:defRPr>
      </a:lvl2pPr>
      <a:lvl3pPr marL="1234438" indent="-320038" defTabSz="457200">
        <a:spcBef>
          <a:spcPts val="600"/>
        </a:spcBef>
        <a:buSzPct val="100000"/>
        <a:buFont typeface="Arial"/>
        <a:buChar char="•"/>
        <a:defRPr sz="2000">
          <a:latin typeface="Calibri"/>
          <a:ea typeface="Calibri"/>
          <a:cs typeface="Calibri"/>
          <a:sym typeface="Calibri"/>
        </a:defRPr>
      </a:lvl3pPr>
      <a:lvl4pPr marL="1727200" indent="-355600" defTabSz="457200">
        <a:spcBef>
          <a:spcPts val="600"/>
        </a:spcBef>
        <a:buSzPct val="100000"/>
        <a:buFont typeface="Arial"/>
        <a:buChar char="–"/>
        <a:defRPr sz="2000">
          <a:latin typeface="Calibri"/>
          <a:ea typeface="Calibri"/>
          <a:cs typeface="Calibri"/>
          <a:sym typeface="Calibri"/>
        </a:defRPr>
      </a:lvl4pPr>
      <a:lvl5pPr marL="2184400" indent="-355600" defTabSz="457200">
        <a:spcBef>
          <a:spcPts val="600"/>
        </a:spcBef>
        <a:buSzPct val="100000"/>
        <a:buFont typeface="Arial"/>
        <a:buChar char="»"/>
        <a:defRPr sz="2000">
          <a:latin typeface="Calibri"/>
          <a:ea typeface="Calibri"/>
          <a:cs typeface="Calibri"/>
          <a:sym typeface="Calibri"/>
        </a:defRPr>
      </a:lvl5pPr>
      <a:lvl6pPr marL="2514600" indent="-228600" defTabSz="457200">
        <a:spcBef>
          <a:spcPts val="600"/>
        </a:spcBef>
        <a:buSzPct val="100000"/>
        <a:buFont typeface="Arial"/>
        <a:buChar char="•"/>
        <a:defRPr sz="2000">
          <a:latin typeface="Calibri"/>
          <a:ea typeface="Calibri"/>
          <a:cs typeface="Calibri"/>
          <a:sym typeface="Calibri"/>
        </a:defRPr>
      </a:lvl6pPr>
      <a:lvl7pPr marL="2971800" indent="-228600" defTabSz="457200">
        <a:spcBef>
          <a:spcPts val="600"/>
        </a:spcBef>
        <a:buSzPct val="100000"/>
        <a:buFont typeface="Arial"/>
        <a:buChar char="•"/>
        <a:defRPr sz="2000">
          <a:latin typeface="Calibri"/>
          <a:ea typeface="Calibri"/>
          <a:cs typeface="Calibri"/>
          <a:sym typeface="Calibri"/>
        </a:defRPr>
      </a:lvl7pPr>
      <a:lvl8pPr marL="3428999" indent="-228599" defTabSz="457200">
        <a:spcBef>
          <a:spcPts val="600"/>
        </a:spcBef>
        <a:buSzPct val="100000"/>
        <a:buFont typeface="Arial"/>
        <a:buChar char="•"/>
        <a:defRPr sz="2000">
          <a:latin typeface="Calibri"/>
          <a:ea typeface="Calibri"/>
          <a:cs typeface="Calibri"/>
          <a:sym typeface="Calibri"/>
        </a:defRPr>
      </a:lvl8pPr>
      <a:lvl9pPr marL="3886199" indent="-228599" defTabSz="457200">
        <a:spcBef>
          <a:spcPts val="600"/>
        </a:spcBef>
        <a:buSzPct val="100000"/>
        <a:buFont typeface="Arial"/>
        <a:buChar char="•"/>
        <a:defRPr sz="2000">
          <a:latin typeface="Calibri"/>
          <a:ea typeface="Calibri"/>
          <a:cs typeface="Calibri"/>
          <a:sym typeface="Calibri"/>
        </a:defRPr>
      </a:lvl9pPr>
    </p:bodyStyle>
    <p:otherStyle>
      <a:lvl1pPr algn="r" defTabSz="457200">
        <a:defRPr sz="1200">
          <a:solidFill>
            <a:schemeClr val="tx1"/>
          </a:solidFill>
          <a:latin typeface="+mn-lt"/>
          <a:ea typeface="+mn-ea"/>
          <a:cs typeface="+mn-cs"/>
          <a:sym typeface="Calibri"/>
        </a:defRPr>
      </a:lvl1pPr>
      <a:lvl2pPr algn="r" defTabSz="457200">
        <a:defRPr sz="1200">
          <a:solidFill>
            <a:schemeClr val="tx1"/>
          </a:solidFill>
          <a:latin typeface="+mn-lt"/>
          <a:ea typeface="+mn-ea"/>
          <a:cs typeface="+mn-cs"/>
          <a:sym typeface="Calibri"/>
        </a:defRPr>
      </a:lvl2pPr>
      <a:lvl3pPr algn="r" defTabSz="457200">
        <a:defRPr sz="1200">
          <a:solidFill>
            <a:schemeClr val="tx1"/>
          </a:solidFill>
          <a:latin typeface="+mn-lt"/>
          <a:ea typeface="+mn-ea"/>
          <a:cs typeface="+mn-cs"/>
          <a:sym typeface="Calibri"/>
        </a:defRPr>
      </a:lvl3pPr>
      <a:lvl4pPr algn="r" defTabSz="457200">
        <a:defRPr sz="1200">
          <a:solidFill>
            <a:schemeClr val="tx1"/>
          </a:solidFill>
          <a:latin typeface="+mn-lt"/>
          <a:ea typeface="+mn-ea"/>
          <a:cs typeface="+mn-cs"/>
          <a:sym typeface="Calibri"/>
        </a:defRPr>
      </a:lvl4pPr>
      <a:lvl5pPr algn="r" defTabSz="457200">
        <a:defRPr sz="1200">
          <a:solidFill>
            <a:schemeClr val="tx1"/>
          </a:solidFill>
          <a:latin typeface="+mn-lt"/>
          <a:ea typeface="+mn-ea"/>
          <a:cs typeface="+mn-cs"/>
          <a:sym typeface="Calibri"/>
        </a:defRPr>
      </a:lvl5pPr>
      <a:lvl6pPr algn="r" defTabSz="457200">
        <a:defRPr sz="1200">
          <a:solidFill>
            <a:schemeClr val="tx1"/>
          </a:solidFill>
          <a:latin typeface="+mn-lt"/>
          <a:ea typeface="+mn-ea"/>
          <a:cs typeface="+mn-cs"/>
          <a:sym typeface="Calibri"/>
        </a:defRPr>
      </a:lvl6pPr>
      <a:lvl7pPr algn="r" defTabSz="457200">
        <a:defRPr sz="1200">
          <a:solidFill>
            <a:schemeClr val="tx1"/>
          </a:solidFill>
          <a:latin typeface="+mn-lt"/>
          <a:ea typeface="+mn-ea"/>
          <a:cs typeface="+mn-cs"/>
          <a:sym typeface="Calibri"/>
        </a:defRPr>
      </a:lvl7pPr>
      <a:lvl8pPr algn="r" defTabSz="457200">
        <a:defRPr sz="1200">
          <a:solidFill>
            <a:schemeClr val="tx1"/>
          </a:solidFill>
          <a:latin typeface="+mn-lt"/>
          <a:ea typeface="+mn-ea"/>
          <a:cs typeface="+mn-cs"/>
          <a:sym typeface="Calibri"/>
        </a:defRPr>
      </a:lvl8pPr>
      <a:lvl9pPr algn="r" defTabSz="457200">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portottawa.ca/about-us/our-bylaw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marci@sportottawa.ca" TargetMode="External"/><Relationship Id="rId4" Type="http://schemas.openxmlformats.org/officeDocument/2006/relationships/image" Target="../media/image14.jpeg"/><Relationship Id="rId5" Type="http://schemas.openxmlformats.org/officeDocument/2006/relationships/hyperlink" Target="mailto:dbl@sportlaw.ca" TargetMode="External"/><Relationship Id="rId6" Type="http://schemas.openxmlformats.org/officeDocument/2006/relationships/image" Target="../media/image15.jpeg"/><Relationship Id="rId7" Type="http://schemas.openxmlformats.org/officeDocument/2006/relationships/image" Target="../media/image16.png"/><Relationship Id="rId8" Type="http://schemas.openxmlformats.org/officeDocument/2006/relationships/hyperlink" Target="mailto:aburford@cces.ca"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hyperlink" Target="mailto:dbl@sportlaw.ca" TargetMode="External"/><Relationship Id="rId4" Type="http://schemas.openxmlformats.org/officeDocument/2006/relationships/hyperlink" Target="mailto:marci@sportottawa.ca" TargetMode="External"/><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P:\Communication\Webinars\Ottawa Sport Council\Fall 2016\Graphics\Volunteer\volunteer next slide.f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79696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xfrm>
            <a:off x="330200" y="1382200"/>
            <a:ext cx="8229600" cy="873126"/>
          </a:xfrm>
          <a:prstGeom prst="rect">
            <a:avLst/>
          </a:prstGeom>
        </p:spPr>
        <p:txBody>
          <a:bodyPr>
            <a:normAutofit/>
          </a:bodyPr>
          <a:lstStyle>
            <a:lvl1pPr>
              <a:defRPr sz="3200">
                <a:latin typeface="Arial Narrow"/>
                <a:ea typeface="Arial Narrow"/>
                <a:cs typeface="Arial Narrow"/>
                <a:sym typeface="Arial Narrow"/>
              </a:defRPr>
            </a:lvl1pPr>
          </a:lstStyle>
          <a:p>
            <a:pPr lvl="0">
              <a:defRPr sz="1800"/>
            </a:pPr>
            <a:r>
              <a:rPr lang="en-US" sz="3200" b="1" dirty="0" smtClean="0"/>
              <a:t>It starts with good policies</a:t>
            </a:r>
            <a:endParaRPr sz="3200" b="1" dirty="0"/>
          </a:p>
        </p:txBody>
      </p:sp>
      <p:sp>
        <p:nvSpPr>
          <p:cNvPr id="93" name="Shape 93"/>
          <p:cNvSpPr>
            <a:spLocks noGrp="1"/>
          </p:cNvSpPr>
          <p:nvPr>
            <p:ph type="body" idx="1"/>
          </p:nvPr>
        </p:nvSpPr>
        <p:spPr>
          <a:xfrm>
            <a:off x="330200" y="2083875"/>
            <a:ext cx="8686800" cy="5429250"/>
          </a:xfrm>
          <a:prstGeom prst="rect">
            <a:avLst/>
          </a:prstGeom>
        </p:spPr>
        <p:txBody>
          <a:bodyPr lIns="0" tIns="0" rIns="0" bIns="0">
            <a:normAutofit/>
          </a:bodyPr>
          <a:lstStyle/>
          <a:p>
            <a:pPr marL="342899" lvl="0" indent="-342899">
              <a:lnSpc>
                <a:spcPct val="90000"/>
              </a:lnSpc>
              <a:spcBef>
                <a:spcPts val="500"/>
              </a:spcBef>
              <a:defRPr sz="1800"/>
            </a:pPr>
            <a:r>
              <a:rPr lang="en-US" sz="2400" dirty="0" smtClean="0">
                <a:latin typeface="Arial Narrow"/>
                <a:ea typeface="Arial Narrow"/>
                <a:cs typeface="Arial Narrow"/>
                <a:sym typeface="Arial Narrow"/>
              </a:rPr>
              <a:t>Keep in mind the importance of meeting minimum legal requirements (e.g. Occupational Health Safety Act; Accessibility for Ontarians with a Disability Act; etc.), Employment Standards Act and established practices (e.g. two-deep rule)</a:t>
            </a:r>
          </a:p>
          <a:p>
            <a:pPr marL="342899" lvl="0" indent="-342899">
              <a:lnSpc>
                <a:spcPct val="90000"/>
              </a:lnSpc>
              <a:spcBef>
                <a:spcPts val="500"/>
              </a:spcBef>
              <a:defRPr sz="1800"/>
            </a:pPr>
            <a:r>
              <a:rPr lang="en-US" sz="2400" dirty="0" smtClean="0">
                <a:latin typeface="Arial Narrow"/>
                <a:ea typeface="Arial Narrow"/>
                <a:cs typeface="Arial Narrow"/>
                <a:sym typeface="Arial Narrow"/>
              </a:rPr>
              <a:t>Identify the most important Human Resource Policies you need</a:t>
            </a:r>
          </a:p>
          <a:p>
            <a:pPr marL="342899" lvl="0" indent="-342899">
              <a:lnSpc>
                <a:spcPct val="90000"/>
              </a:lnSpc>
              <a:spcBef>
                <a:spcPts val="500"/>
              </a:spcBef>
              <a:defRPr sz="1800"/>
            </a:pPr>
            <a:r>
              <a:rPr lang="en-US" sz="2400" dirty="0" smtClean="0">
                <a:latin typeface="Arial Narrow"/>
                <a:ea typeface="Arial Narrow"/>
                <a:cs typeface="Arial Narrow"/>
                <a:sym typeface="Arial Narrow"/>
              </a:rPr>
              <a:t>Prioritize the most important ones</a:t>
            </a:r>
          </a:p>
          <a:p>
            <a:pPr marL="342899" lvl="0" indent="-342899">
              <a:lnSpc>
                <a:spcPct val="90000"/>
              </a:lnSpc>
              <a:spcBef>
                <a:spcPts val="500"/>
              </a:spcBef>
              <a:defRPr sz="1800"/>
            </a:pPr>
            <a:r>
              <a:rPr lang="en-US" sz="2400" dirty="0" smtClean="0">
                <a:latin typeface="Arial Narrow"/>
                <a:ea typeface="Arial Narrow"/>
                <a:cs typeface="Arial Narrow"/>
                <a:sym typeface="Arial Narrow"/>
              </a:rPr>
              <a:t>Have the Board approve the policies and keep track of </a:t>
            </a:r>
            <a:r>
              <a:rPr lang="en-US" sz="2400" dirty="0" smtClean="0">
                <a:solidFill>
                  <a:schemeClr val="tx1"/>
                </a:solidFill>
                <a:latin typeface="Arial Narrow"/>
                <a:ea typeface="Arial Narrow"/>
                <a:cs typeface="Arial Narrow"/>
                <a:sym typeface="Arial Narrow"/>
              </a:rPr>
              <a:t>when they were </a:t>
            </a:r>
            <a:r>
              <a:rPr lang="en-US" sz="2400" dirty="0" smtClean="0">
                <a:latin typeface="Arial Narrow"/>
                <a:ea typeface="Arial Narrow"/>
                <a:cs typeface="Arial Narrow"/>
                <a:sym typeface="Arial Narrow"/>
              </a:rPr>
              <a:t>last reviewed</a:t>
            </a:r>
          </a:p>
          <a:p>
            <a:pPr marL="342899" lvl="0" indent="-342899">
              <a:lnSpc>
                <a:spcPct val="90000"/>
              </a:lnSpc>
              <a:spcBef>
                <a:spcPts val="500"/>
              </a:spcBef>
              <a:defRPr sz="1800"/>
            </a:pPr>
            <a:r>
              <a:rPr lang="en-US" sz="2400" dirty="0" smtClean="0">
                <a:latin typeface="Arial Narrow"/>
                <a:ea typeface="Arial Narrow"/>
                <a:cs typeface="Arial Narrow"/>
                <a:sym typeface="Arial Narrow"/>
              </a:rPr>
              <a:t>Create an implementation plan to bring your policies to life</a:t>
            </a:r>
          </a:p>
          <a:p>
            <a:pPr marL="342899" lvl="0" indent="-342899">
              <a:lnSpc>
                <a:spcPct val="90000"/>
              </a:lnSpc>
              <a:spcBef>
                <a:spcPts val="500"/>
              </a:spcBef>
              <a:defRPr sz="1800"/>
            </a:pPr>
            <a:r>
              <a:rPr lang="en-US" sz="2400" dirty="0" smtClean="0">
                <a:latin typeface="Arial Narrow"/>
                <a:ea typeface="Arial Narrow"/>
                <a:cs typeface="Arial Narrow"/>
                <a:sym typeface="Arial Narrow"/>
              </a:rPr>
              <a:t>Monitor your Club’s adherence to each policy (ideally on a yearly basis)</a:t>
            </a:r>
          </a:p>
          <a:p>
            <a:pPr marL="0" lvl="0" indent="0">
              <a:lnSpc>
                <a:spcPct val="90000"/>
              </a:lnSpc>
              <a:spcBef>
                <a:spcPts val="500"/>
              </a:spcBef>
              <a:buNone/>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sz="2400" dirty="0">
              <a:latin typeface="Arial Narrow"/>
              <a:ea typeface="Arial Narrow"/>
              <a:cs typeface="Arial Narrow"/>
              <a:sym typeface="Arial Narrow"/>
            </a:endParaRPr>
          </a:p>
        </p:txBody>
      </p:sp>
      <p:sp>
        <p:nvSpPr>
          <p:cNvPr id="94" name="Shape 9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solidFill>
                  <a:srgbClr val="000000"/>
                </a:solidFill>
              </a:defRPr>
            </a:pPr>
            <a:endParaRPr sz="1200" dirty="0">
              <a:solidFill>
                <a:srgbClr val="898989"/>
              </a:solidFill>
            </a:endParaRPr>
          </a:p>
        </p:txBody>
      </p:sp>
    </p:spTree>
    <p:extLst>
      <p:ext uri="{BB962C8B-B14F-4D97-AF65-F5344CB8AC3E}">
        <p14:creationId xmlns:p14="http://schemas.microsoft.com/office/powerpoint/2010/main" val="288942714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normAutofit/>
          </a:bodyPr>
          <a:lstStyle>
            <a:lvl1pPr>
              <a:defRPr sz="3200">
                <a:latin typeface="Arial Narrow"/>
                <a:ea typeface="Arial Narrow"/>
                <a:cs typeface="Arial Narrow"/>
                <a:sym typeface="Arial Narrow"/>
              </a:defRPr>
            </a:lvl1pPr>
          </a:lstStyle>
          <a:p>
            <a:pPr lvl="0">
              <a:defRPr sz="1800"/>
            </a:pPr>
            <a:r>
              <a:rPr lang="en-US" sz="3200" b="1" dirty="0" smtClean="0"/>
              <a:t>Definition of policies</a:t>
            </a:r>
            <a:endParaRPr sz="3200" b="1" dirty="0"/>
          </a:p>
        </p:txBody>
      </p:sp>
      <p:sp>
        <p:nvSpPr>
          <p:cNvPr id="93" name="Shape 93"/>
          <p:cNvSpPr>
            <a:spLocks noGrp="1"/>
          </p:cNvSpPr>
          <p:nvPr>
            <p:ph type="body" idx="1"/>
          </p:nvPr>
        </p:nvSpPr>
        <p:spPr>
          <a:xfrm>
            <a:off x="330200" y="2190750"/>
            <a:ext cx="8686800" cy="5429250"/>
          </a:xfrm>
          <a:prstGeom prst="rect">
            <a:avLst/>
          </a:prstGeom>
        </p:spPr>
        <p:txBody>
          <a:bodyPr lIns="0" tIns="0" rIns="0" bIns="0">
            <a:normAutofit/>
          </a:bodyPr>
          <a:lstStyle/>
          <a:p>
            <a:pPr marL="342899" lvl="0" indent="-342899">
              <a:spcBef>
                <a:spcPts val="500"/>
              </a:spcBef>
              <a:defRPr sz="1800"/>
            </a:pPr>
            <a:r>
              <a:rPr lang="en-US" sz="2400" b="1" dirty="0" smtClean="0">
                <a:latin typeface="Arial Narrow"/>
                <a:ea typeface="Arial Narrow"/>
                <a:cs typeface="Arial Narrow"/>
                <a:sym typeface="Arial Narrow"/>
              </a:rPr>
              <a:t>Framework policies: </a:t>
            </a:r>
            <a:r>
              <a:rPr lang="en-US" sz="2400" dirty="0" smtClean="0">
                <a:latin typeface="Arial Narrow"/>
                <a:ea typeface="Arial Narrow"/>
                <a:cs typeface="Arial Narrow"/>
                <a:sym typeface="Arial Narrow"/>
              </a:rPr>
              <a:t>these are the written statements of the vision, values, mission of the organization</a:t>
            </a:r>
          </a:p>
          <a:p>
            <a:pPr marL="342899" lvl="0" indent="-342899">
              <a:spcBef>
                <a:spcPts val="500"/>
              </a:spcBef>
              <a:defRPr sz="1800"/>
            </a:pPr>
            <a:r>
              <a:rPr lang="en-US" sz="2400" b="1" dirty="0" smtClean="0">
                <a:latin typeface="Arial Narrow"/>
                <a:ea typeface="Arial Narrow"/>
                <a:cs typeface="Arial Narrow"/>
                <a:sym typeface="Arial Narrow"/>
              </a:rPr>
              <a:t>Governance policies: </a:t>
            </a:r>
            <a:r>
              <a:rPr lang="en-US" sz="2400" dirty="0" smtClean="0">
                <a:latin typeface="Arial Narrow"/>
                <a:ea typeface="Arial Narrow"/>
                <a:cs typeface="Arial Narrow"/>
                <a:sym typeface="Arial Narrow"/>
              </a:rPr>
              <a:t>these are the legal documents relating to the incorporation and policies relating to organizational structure; to roles, responsibilities and duties of the board, staff, committees and volunteers; to the awarding and revoking of privileges of membership; to dispute resolution; and</a:t>
            </a:r>
          </a:p>
          <a:p>
            <a:pPr marL="342899" lvl="0" indent="-342899">
              <a:spcBef>
                <a:spcPts val="500"/>
              </a:spcBef>
              <a:defRPr sz="1800"/>
            </a:pPr>
            <a:r>
              <a:rPr lang="en-US" sz="2400" b="1" dirty="0" smtClean="0">
                <a:latin typeface="Arial Narrow"/>
                <a:ea typeface="Arial Narrow"/>
                <a:cs typeface="Arial Narrow"/>
                <a:sym typeface="Arial Narrow"/>
              </a:rPr>
              <a:t>Operational policies: </a:t>
            </a:r>
            <a:r>
              <a:rPr lang="en-US" sz="2400" dirty="0" smtClean="0">
                <a:latin typeface="Arial Narrow"/>
                <a:ea typeface="Arial Narrow"/>
                <a:cs typeface="Arial Narrow"/>
                <a:sym typeface="Arial Narrow"/>
              </a:rPr>
              <a:t>these are the policies relating to the operational details of the programs, personnel, finance, and communications</a:t>
            </a:r>
          </a:p>
          <a:p>
            <a:pPr marL="0" lvl="0" indent="0">
              <a:lnSpc>
                <a:spcPct val="90000"/>
              </a:lnSpc>
              <a:spcBef>
                <a:spcPts val="500"/>
              </a:spcBef>
              <a:buNone/>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sz="2400" dirty="0">
              <a:latin typeface="Arial Narrow"/>
              <a:ea typeface="Arial Narrow"/>
              <a:cs typeface="Arial Narrow"/>
              <a:sym typeface="Arial Narrow"/>
            </a:endParaRPr>
          </a:p>
        </p:txBody>
      </p:sp>
      <p:sp>
        <p:nvSpPr>
          <p:cNvPr id="94" name="Shape 9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solidFill>
                  <a:srgbClr val="000000"/>
                </a:solidFill>
              </a:defRPr>
            </a:pPr>
            <a:endParaRPr sz="1200" dirty="0">
              <a:solidFill>
                <a:srgbClr val="898989"/>
              </a:solidFill>
            </a:endParaRPr>
          </a:p>
        </p:txBody>
      </p:sp>
    </p:spTree>
    <p:extLst>
      <p:ext uri="{BB962C8B-B14F-4D97-AF65-F5344CB8AC3E}">
        <p14:creationId xmlns:p14="http://schemas.microsoft.com/office/powerpoint/2010/main" val="62025955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normAutofit/>
          </a:bodyPr>
          <a:lstStyle>
            <a:lvl1pPr>
              <a:defRPr sz="3200">
                <a:latin typeface="Arial Narrow"/>
                <a:ea typeface="Arial Narrow"/>
                <a:cs typeface="Arial Narrow"/>
                <a:sym typeface="Arial Narrow"/>
              </a:defRPr>
            </a:lvl1pPr>
          </a:lstStyle>
          <a:p>
            <a:pPr lvl="0">
              <a:defRPr sz="1800"/>
            </a:pPr>
            <a:r>
              <a:rPr lang="en-US" sz="3200" b="1" dirty="0" smtClean="0"/>
              <a:t>Framework policies</a:t>
            </a:r>
            <a:endParaRPr sz="3200" b="1" dirty="0"/>
          </a:p>
        </p:txBody>
      </p:sp>
      <p:sp>
        <p:nvSpPr>
          <p:cNvPr id="93" name="Shape 93"/>
          <p:cNvSpPr>
            <a:spLocks noGrp="1"/>
          </p:cNvSpPr>
          <p:nvPr>
            <p:ph type="body" idx="1"/>
          </p:nvPr>
        </p:nvSpPr>
        <p:spPr>
          <a:xfrm>
            <a:off x="330200" y="2266450"/>
            <a:ext cx="8528792" cy="5257800"/>
          </a:xfrm>
          <a:prstGeom prst="rect">
            <a:avLst/>
          </a:prstGeom>
        </p:spPr>
        <p:txBody>
          <a:bodyPr lIns="0" tIns="0" rIns="0" bIns="0">
            <a:normAutofit/>
          </a:bodyPr>
          <a:lstStyle/>
          <a:p>
            <a:pPr>
              <a:defRPr/>
            </a:pPr>
            <a:r>
              <a:rPr lang="en-US" sz="2400" b="1" dirty="0">
                <a:latin typeface="Arial Narrow" panose="020B0606020202030204" pitchFamily="34" charset="0"/>
              </a:rPr>
              <a:t>Your mission </a:t>
            </a:r>
            <a:r>
              <a:rPr lang="en-US" sz="2400" dirty="0" smtClean="0">
                <a:latin typeface="Arial Narrow" panose="020B0606020202030204" pitchFamily="34" charset="0"/>
              </a:rPr>
              <a:t>states your reason for being by clearly expressing </a:t>
            </a:r>
            <a:r>
              <a:rPr lang="en-US" sz="2400" dirty="0">
                <a:latin typeface="Arial Narrow" panose="020B0606020202030204" pitchFamily="34" charset="0"/>
              </a:rPr>
              <a:t>your organization’s purpose in a way that inspires support and ongoing </a:t>
            </a:r>
            <a:r>
              <a:rPr lang="en-US" sz="2400" dirty="0" smtClean="0">
                <a:latin typeface="Arial Narrow" panose="020B0606020202030204" pitchFamily="34" charset="0"/>
              </a:rPr>
              <a:t>commitment</a:t>
            </a:r>
          </a:p>
          <a:p>
            <a:pPr>
              <a:defRPr/>
            </a:pPr>
            <a:r>
              <a:rPr lang="en-US" sz="2400" b="1" dirty="0" smtClean="0">
                <a:latin typeface="Arial Narrow" panose="020B0606020202030204" pitchFamily="34" charset="0"/>
              </a:rPr>
              <a:t>Your vision </a:t>
            </a:r>
            <a:r>
              <a:rPr lang="en-US" sz="2400" dirty="0" smtClean="0">
                <a:latin typeface="Arial Narrow" panose="020B0606020202030204" pitchFamily="34" charset="0"/>
              </a:rPr>
              <a:t>is a s</a:t>
            </a:r>
            <a:r>
              <a:rPr lang="en-US" altLang="en-US" sz="2400" dirty="0" smtClean="0">
                <a:latin typeface="Arial Narrow" panose="020B0606020202030204" pitchFamily="34" charset="0"/>
              </a:rPr>
              <a:t>napshot </a:t>
            </a:r>
            <a:r>
              <a:rPr lang="en-US" altLang="en-US" sz="2400" dirty="0">
                <a:latin typeface="Arial Narrow" panose="020B0606020202030204" pitchFamily="34" charset="0"/>
              </a:rPr>
              <a:t>of your preferred future. It’s a bold, inspirational statement that can help you prioritize and motivate people to work towards a common goal</a:t>
            </a:r>
            <a:r>
              <a:rPr lang="en-US" altLang="en-US" sz="2400" dirty="0" smtClean="0">
                <a:latin typeface="Arial Narrow" panose="020B0606020202030204" pitchFamily="34" charset="0"/>
              </a:rPr>
              <a:t>.</a:t>
            </a:r>
            <a:endParaRPr lang="en-US" sz="2400" dirty="0" smtClean="0">
              <a:latin typeface="Arial Narrow" panose="020B0606020202030204" pitchFamily="34" charset="0"/>
            </a:endParaRPr>
          </a:p>
          <a:p>
            <a:r>
              <a:rPr lang="en-US" sz="2400" b="1" dirty="0" smtClean="0">
                <a:latin typeface="Arial Narrow" panose="020B0606020202030204" pitchFamily="34" charset="0"/>
              </a:rPr>
              <a:t>Your values </a:t>
            </a:r>
            <a:r>
              <a:rPr lang="en-US" sz="2400" dirty="0" smtClean="0">
                <a:latin typeface="Arial Narrow" panose="020B0606020202030204" pitchFamily="34" charset="0"/>
              </a:rPr>
              <a:t>are a s</a:t>
            </a:r>
            <a:r>
              <a:rPr lang="en-US" altLang="en-US" sz="2400" dirty="0" smtClean="0">
                <a:latin typeface="Arial Narrow" panose="020B0606020202030204" pitchFamily="34" charset="0"/>
              </a:rPr>
              <a:t>tatement </a:t>
            </a:r>
            <a:r>
              <a:rPr lang="en-US" altLang="en-US" sz="2400" dirty="0">
                <a:latin typeface="Arial Narrow" panose="020B0606020202030204" pitchFamily="34" charset="0"/>
              </a:rPr>
              <a:t>of what matters most to you as an </a:t>
            </a:r>
            <a:r>
              <a:rPr lang="en-US" altLang="en-US" sz="2400" dirty="0" smtClean="0">
                <a:latin typeface="Arial Narrow" panose="020B0606020202030204" pitchFamily="34" charset="0"/>
              </a:rPr>
              <a:t>organization; Agreed </a:t>
            </a:r>
            <a:r>
              <a:rPr lang="en-US" altLang="en-US" sz="2400" dirty="0">
                <a:latin typeface="Arial Narrow" panose="020B0606020202030204" pitchFamily="34" charset="0"/>
              </a:rPr>
              <a:t>to principles or beliefs that are shared among key stakeholders of an organization.</a:t>
            </a:r>
          </a:p>
          <a:p>
            <a:pPr>
              <a:defRPr/>
            </a:pPr>
            <a:endParaRPr lang="en-US" sz="2400" dirty="0" smtClean="0"/>
          </a:p>
          <a:p>
            <a:pPr>
              <a:defRPr/>
            </a:pPr>
            <a:endParaRPr lang="en-US" sz="2400" i="1" dirty="0">
              <a:solidFill>
                <a:srgbClr val="FF0000"/>
              </a:solidFill>
              <a:latin typeface="Arial Narrow" panose="020B0606020202030204" pitchFamily="34" charset="0"/>
              <a:sym typeface="Helvetica Neue"/>
            </a:endParaRPr>
          </a:p>
          <a:p>
            <a:pPr marL="0" indent="0">
              <a:buNone/>
            </a:pPr>
            <a:endParaRPr lang="en-CA" sz="2400" i="1" dirty="0">
              <a:solidFill>
                <a:srgbClr val="FF0000"/>
              </a:solidFill>
              <a:latin typeface="Arial Narrow" panose="020B0606020202030204" pitchFamily="34" charset="0"/>
              <a:sym typeface="Helvetica Neue"/>
            </a:endParaRPr>
          </a:p>
          <a:p>
            <a:pPr marL="0" indent="0">
              <a:buNone/>
            </a:pPr>
            <a:endParaRPr lang="en-US" sz="2400" dirty="0">
              <a:sym typeface="Helvetica Neue"/>
            </a:endParaRPr>
          </a:p>
          <a:p>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sz="2400" dirty="0">
              <a:latin typeface="Arial Narrow"/>
              <a:ea typeface="Arial Narrow"/>
              <a:cs typeface="Arial Narrow"/>
              <a:sym typeface="Arial Narrow"/>
            </a:endParaRPr>
          </a:p>
        </p:txBody>
      </p:sp>
      <p:sp>
        <p:nvSpPr>
          <p:cNvPr id="94" name="Shape 9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solidFill>
                  <a:srgbClr val="000000"/>
                </a:solidFill>
              </a:defRPr>
            </a:pPr>
            <a:endParaRPr sz="1200" dirty="0">
              <a:solidFill>
                <a:srgbClr val="898989"/>
              </a:solidFill>
            </a:endParaRPr>
          </a:p>
        </p:txBody>
      </p:sp>
      <p:sp>
        <p:nvSpPr>
          <p:cNvPr id="5" name="Shape 93"/>
          <p:cNvSpPr txBox="1">
            <a:spLocks/>
          </p:cNvSpPr>
          <p:nvPr/>
        </p:nvSpPr>
        <p:spPr>
          <a:xfrm>
            <a:off x="9844643" y="5013065"/>
            <a:ext cx="906153" cy="1454727"/>
          </a:xfrm>
          <a:prstGeom prst="rect">
            <a:avLst/>
          </a:prstGeom>
          <a:ln w="12700">
            <a:miter lim="400000"/>
          </a:ln>
          <a:extLst>
            <a:ext uri="{C572A759-6A51-4108-AA02-DFA0A04FC94B}">
              <ma14:wrappingTextBoxFlag xmlns:ma14="http://schemas.microsoft.com/office/mac/drawingml/2011/main" val="1"/>
            </a:ext>
          </a:extLst>
        </p:spPr>
        <p:txBody>
          <a:bodyPr lIns="0" tIns="0" rIns="0" bIns="0">
            <a:noAutofit/>
          </a:bodyPr>
          <a:lstStyle>
            <a:lvl1pPr marL="342899" indent="-342899" defTabSz="457200">
              <a:spcBef>
                <a:spcPts val="600"/>
              </a:spcBef>
              <a:buSzPct val="100000"/>
              <a:buFont typeface="Arial"/>
              <a:buChar char="•"/>
              <a:defRPr sz="2000">
                <a:latin typeface="Calibri"/>
                <a:ea typeface="Calibri"/>
                <a:cs typeface="Calibri"/>
                <a:sym typeface="Calibri"/>
              </a:defRPr>
            </a:lvl1pPr>
            <a:lvl2pPr marL="790575" indent="-333375" defTabSz="457200">
              <a:spcBef>
                <a:spcPts val="600"/>
              </a:spcBef>
              <a:buSzPct val="100000"/>
              <a:buFont typeface="Arial"/>
              <a:buChar char="–"/>
              <a:defRPr sz="2000">
                <a:latin typeface="Calibri"/>
                <a:ea typeface="Calibri"/>
                <a:cs typeface="Calibri"/>
                <a:sym typeface="Calibri"/>
              </a:defRPr>
            </a:lvl2pPr>
            <a:lvl3pPr marL="1234438" indent="-320038" defTabSz="457200">
              <a:spcBef>
                <a:spcPts val="600"/>
              </a:spcBef>
              <a:buSzPct val="100000"/>
              <a:buFont typeface="Arial"/>
              <a:buChar char="•"/>
              <a:defRPr sz="2000">
                <a:latin typeface="Calibri"/>
                <a:ea typeface="Calibri"/>
                <a:cs typeface="Calibri"/>
                <a:sym typeface="Calibri"/>
              </a:defRPr>
            </a:lvl3pPr>
            <a:lvl4pPr marL="1727200" indent="-355600" defTabSz="457200">
              <a:spcBef>
                <a:spcPts val="600"/>
              </a:spcBef>
              <a:buSzPct val="100000"/>
              <a:buFont typeface="Arial"/>
              <a:buChar char="–"/>
              <a:defRPr sz="2000">
                <a:latin typeface="Calibri"/>
                <a:ea typeface="Calibri"/>
                <a:cs typeface="Calibri"/>
                <a:sym typeface="Calibri"/>
              </a:defRPr>
            </a:lvl4pPr>
            <a:lvl5pPr marL="2184400" indent="-355600" defTabSz="457200">
              <a:spcBef>
                <a:spcPts val="600"/>
              </a:spcBef>
              <a:buSzPct val="100000"/>
              <a:buFont typeface="Arial"/>
              <a:buChar char="»"/>
              <a:defRPr sz="2000">
                <a:latin typeface="Calibri"/>
                <a:ea typeface="Calibri"/>
                <a:cs typeface="Calibri"/>
                <a:sym typeface="Calibri"/>
              </a:defRPr>
            </a:lvl5pPr>
            <a:lvl6pPr marL="2514600" indent="-228600" defTabSz="457200">
              <a:spcBef>
                <a:spcPts val="600"/>
              </a:spcBef>
              <a:buSzPct val="100000"/>
              <a:buFont typeface="Arial"/>
              <a:buChar char="•"/>
              <a:defRPr sz="2000">
                <a:latin typeface="Calibri"/>
                <a:ea typeface="Calibri"/>
                <a:cs typeface="Calibri"/>
                <a:sym typeface="Calibri"/>
              </a:defRPr>
            </a:lvl6pPr>
            <a:lvl7pPr marL="2971800" indent="-228600" defTabSz="457200">
              <a:spcBef>
                <a:spcPts val="600"/>
              </a:spcBef>
              <a:buSzPct val="100000"/>
              <a:buFont typeface="Arial"/>
              <a:buChar char="•"/>
              <a:defRPr sz="2000">
                <a:latin typeface="Calibri"/>
                <a:ea typeface="Calibri"/>
                <a:cs typeface="Calibri"/>
                <a:sym typeface="Calibri"/>
              </a:defRPr>
            </a:lvl7pPr>
            <a:lvl8pPr marL="3428999" indent="-228599" defTabSz="457200">
              <a:spcBef>
                <a:spcPts val="600"/>
              </a:spcBef>
              <a:buSzPct val="100000"/>
              <a:buFont typeface="Arial"/>
              <a:buChar char="•"/>
              <a:defRPr sz="2000">
                <a:latin typeface="Calibri"/>
                <a:ea typeface="Calibri"/>
                <a:cs typeface="Calibri"/>
                <a:sym typeface="Calibri"/>
              </a:defRPr>
            </a:lvl8pPr>
            <a:lvl9pPr marL="3886199" indent="-228599" defTabSz="457200">
              <a:spcBef>
                <a:spcPts val="600"/>
              </a:spcBef>
              <a:buSzPct val="100000"/>
              <a:buFont typeface="Arial"/>
              <a:buChar char="•"/>
              <a:defRPr sz="2000">
                <a:latin typeface="Calibri"/>
                <a:ea typeface="Calibri"/>
                <a:cs typeface="Calibri"/>
                <a:sym typeface="Calibri"/>
              </a:defRPr>
            </a:lvl9pPr>
          </a:lstStyle>
          <a:p>
            <a:endParaRPr lang="en-US" sz="2200" dirty="0" smtClean="0">
              <a:latin typeface="Arial Narrow" panose="020B0606020202030204" pitchFamily="34" charset="0"/>
            </a:endParaRPr>
          </a:p>
          <a:p>
            <a:pPr marL="0" indent="0">
              <a:buNone/>
            </a:pPr>
            <a:endParaRPr lang="en-US" sz="2200" dirty="0" smtClean="0">
              <a:latin typeface="Arial Narrow" panose="020B0606020202030204" pitchFamily="34" charset="0"/>
              <a:sym typeface="Helvetica Neue"/>
            </a:endParaRPr>
          </a:p>
          <a:p>
            <a:pPr>
              <a:lnSpc>
                <a:spcPct val="90000"/>
              </a:lnSpc>
              <a:spcBef>
                <a:spcPts val="500"/>
              </a:spcBef>
              <a:defRPr sz="1800"/>
            </a:pPr>
            <a:endParaRPr lang="en-US" sz="2200" dirty="0" smtClean="0">
              <a:latin typeface="Arial Narrow" panose="020B0606020202030204" pitchFamily="34" charset="0"/>
              <a:ea typeface="Arial Narrow"/>
              <a:cs typeface="Arial Narrow"/>
              <a:sym typeface="Arial Narrow"/>
            </a:endParaRPr>
          </a:p>
          <a:p>
            <a:pPr>
              <a:lnSpc>
                <a:spcPct val="90000"/>
              </a:lnSpc>
              <a:spcBef>
                <a:spcPts val="500"/>
              </a:spcBef>
              <a:defRPr sz="1800"/>
            </a:pPr>
            <a:endParaRPr lang="en-US" sz="2200" dirty="0" smtClean="0">
              <a:latin typeface="Arial Narrow" panose="020B0606020202030204" pitchFamily="34" charset="0"/>
              <a:ea typeface="Arial Narrow"/>
              <a:cs typeface="Arial Narrow"/>
              <a:sym typeface="Arial Narrow"/>
            </a:endParaRPr>
          </a:p>
          <a:p>
            <a:pPr>
              <a:lnSpc>
                <a:spcPct val="90000"/>
              </a:lnSpc>
              <a:spcBef>
                <a:spcPts val="500"/>
              </a:spcBef>
              <a:defRPr sz="1800"/>
            </a:pPr>
            <a:endParaRPr lang="en-US" sz="2200" dirty="0" smtClean="0">
              <a:latin typeface="Arial Narrow" panose="020B0606020202030204" pitchFamily="34" charset="0"/>
              <a:ea typeface="Arial Narrow"/>
              <a:cs typeface="Arial Narrow"/>
              <a:sym typeface="Arial Narrow"/>
            </a:endParaRPr>
          </a:p>
          <a:p>
            <a:pPr>
              <a:lnSpc>
                <a:spcPct val="90000"/>
              </a:lnSpc>
              <a:spcBef>
                <a:spcPts val="500"/>
              </a:spcBef>
              <a:defRPr sz="1800"/>
            </a:pPr>
            <a:endParaRPr lang="en-US" sz="2200" dirty="0">
              <a:latin typeface="Arial Narrow" panose="020B0606020202030204" pitchFamily="34" charset="0"/>
              <a:ea typeface="Arial Narrow"/>
              <a:cs typeface="Arial Narrow"/>
              <a:sym typeface="Arial Narrow"/>
            </a:endParaRPr>
          </a:p>
        </p:txBody>
      </p:sp>
    </p:spTree>
    <p:extLst>
      <p:ext uri="{BB962C8B-B14F-4D97-AF65-F5344CB8AC3E}">
        <p14:creationId xmlns:p14="http://schemas.microsoft.com/office/powerpoint/2010/main" val="146523370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xfrm>
            <a:off x="330200" y="1204075"/>
            <a:ext cx="8229600" cy="873126"/>
          </a:xfrm>
          <a:prstGeom prst="rect">
            <a:avLst/>
          </a:prstGeom>
        </p:spPr>
        <p:txBody>
          <a:bodyPr>
            <a:normAutofit/>
          </a:bodyPr>
          <a:lstStyle>
            <a:lvl1pPr>
              <a:defRPr sz="3200">
                <a:latin typeface="Arial Narrow"/>
                <a:ea typeface="Arial Narrow"/>
                <a:cs typeface="Arial Narrow"/>
                <a:sym typeface="Arial Narrow"/>
              </a:defRPr>
            </a:lvl1pPr>
          </a:lstStyle>
          <a:p>
            <a:pPr lvl="0">
              <a:defRPr sz="1800"/>
            </a:pPr>
            <a:r>
              <a:rPr lang="en-US" sz="3200" b="1" dirty="0" smtClean="0"/>
              <a:t>Governing Policies</a:t>
            </a:r>
            <a:endParaRPr sz="3200" b="1" dirty="0"/>
          </a:p>
        </p:txBody>
      </p:sp>
      <p:sp>
        <p:nvSpPr>
          <p:cNvPr id="93" name="Shape 93"/>
          <p:cNvSpPr>
            <a:spLocks noGrp="1"/>
          </p:cNvSpPr>
          <p:nvPr>
            <p:ph type="body" idx="1"/>
          </p:nvPr>
        </p:nvSpPr>
        <p:spPr>
          <a:xfrm>
            <a:off x="330199" y="1862700"/>
            <a:ext cx="4111171" cy="5257800"/>
          </a:xfrm>
          <a:prstGeom prst="rect">
            <a:avLst/>
          </a:prstGeom>
        </p:spPr>
        <p:txBody>
          <a:bodyPr lIns="0" tIns="0" rIns="0" bIns="0">
            <a:normAutofit/>
          </a:bodyPr>
          <a:lstStyle/>
          <a:p>
            <a:r>
              <a:rPr lang="en-CA" sz="2400" i="1" dirty="0" smtClean="0">
                <a:solidFill>
                  <a:srgbClr val="FF0000"/>
                </a:solidFill>
                <a:latin typeface="Arial Narrow" panose="020B0606020202030204" pitchFamily="34" charset="0"/>
                <a:sym typeface="Helvetica Neue"/>
              </a:rPr>
              <a:t>Code </a:t>
            </a:r>
            <a:r>
              <a:rPr lang="en-CA" sz="2400" i="1" dirty="0">
                <a:solidFill>
                  <a:srgbClr val="FF0000"/>
                </a:solidFill>
                <a:latin typeface="Arial Narrow" panose="020B0606020202030204" pitchFamily="34" charset="0"/>
                <a:sym typeface="Helvetica Neue"/>
              </a:rPr>
              <a:t>of </a:t>
            </a:r>
            <a:r>
              <a:rPr lang="en-CA" sz="2400" i="1" dirty="0" smtClean="0">
                <a:solidFill>
                  <a:srgbClr val="FF0000"/>
                </a:solidFill>
                <a:latin typeface="Arial Narrow" panose="020B0606020202030204" pitchFamily="34" charset="0"/>
                <a:sym typeface="Helvetica Neue"/>
              </a:rPr>
              <a:t>Conduct</a:t>
            </a:r>
          </a:p>
          <a:p>
            <a:r>
              <a:rPr lang="en-CA" sz="2400" i="1" dirty="0">
                <a:solidFill>
                  <a:srgbClr val="FF0000"/>
                </a:solidFill>
                <a:latin typeface="Arial Narrow" panose="020B0606020202030204" pitchFamily="34" charset="0"/>
                <a:sym typeface="Helvetica Neue"/>
              </a:rPr>
              <a:t>Conflict of Interest Policy</a:t>
            </a:r>
            <a:endParaRPr lang="en-US" sz="2400" i="1" dirty="0">
              <a:solidFill>
                <a:srgbClr val="FF0000"/>
              </a:solidFill>
              <a:latin typeface="Arial Narrow" panose="020B0606020202030204" pitchFamily="34" charset="0"/>
              <a:sym typeface="Helvetica Neue"/>
            </a:endParaRPr>
          </a:p>
          <a:p>
            <a:r>
              <a:rPr lang="en-CA" sz="2400" i="1" dirty="0">
                <a:solidFill>
                  <a:srgbClr val="FF0000"/>
                </a:solidFill>
                <a:latin typeface="Arial Narrow" panose="020B0606020202030204" pitchFamily="34" charset="0"/>
                <a:sym typeface="Helvetica Neue"/>
              </a:rPr>
              <a:t>Confidentiality Policy</a:t>
            </a:r>
            <a:endParaRPr lang="en-US" sz="2400" i="1" dirty="0">
              <a:solidFill>
                <a:srgbClr val="FF0000"/>
              </a:solidFill>
              <a:latin typeface="Arial Narrow" panose="020B0606020202030204" pitchFamily="34" charset="0"/>
              <a:sym typeface="Helvetica Neue"/>
            </a:endParaRPr>
          </a:p>
          <a:p>
            <a:r>
              <a:rPr lang="en-CA" sz="2400" i="1" dirty="0">
                <a:solidFill>
                  <a:srgbClr val="FF0000"/>
                </a:solidFill>
                <a:latin typeface="Arial Narrow" panose="020B0606020202030204" pitchFamily="34" charset="0"/>
                <a:sym typeface="Helvetica Neue"/>
              </a:rPr>
              <a:t>Risk Management </a:t>
            </a:r>
            <a:r>
              <a:rPr lang="en-CA" sz="2400" i="1" dirty="0" smtClean="0">
                <a:solidFill>
                  <a:srgbClr val="FF0000"/>
                </a:solidFill>
                <a:latin typeface="Arial Narrow" panose="020B0606020202030204" pitchFamily="34" charset="0"/>
                <a:sym typeface="Helvetica Neue"/>
              </a:rPr>
              <a:t>Policy</a:t>
            </a:r>
          </a:p>
          <a:p>
            <a:r>
              <a:rPr lang="en-CA" sz="2400" i="1" dirty="0" smtClean="0">
                <a:solidFill>
                  <a:srgbClr val="FF0000"/>
                </a:solidFill>
                <a:latin typeface="Arial Narrow" panose="020B0606020202030204" pitchFamily="34" charset="0"/>
                <a:sym typeface="Helvetica Neue"/>
              </a:rPr>
              <a:t>Health </a:t>
            </a:r>
            <a:r>
              <a:rPr lang="en-CA" sz="2400" i="1" dirty="0">
                <a:solidFill>
                  <a:srgbClr val="FF0000"/>
                </a:solidFill>
                <a:latin typeface="Arial Narrow" panose="020B0606020202030204" pitchFamily="34" charset="0"/>
                <a:sym typeface="Helvetica Neue"/>
              </a:rPr>
              <a:t>and Safety Policy (including Workplace Violence and Harassment) – </a:t>
            </a:r>
            <a:r>
              <a:rPr lang="en-CA" sz="2400" b="1" i="1" dirty="0">
                <a:solidFill>
                  <a:srgbClr val="FF0000"/>
                </a:solidFill>
                <a:latin typeface="Arial Narrow" panose="020B0606020202030204" pitchFamily="34" charset="0"/>
                <a:sym typeface="Helvetica Neue"/>
              </a:rPr>
              <a:t>legally </a:t>
            </a:r>
            <a:r>
              <a:rPr lang="en-CA" sz="2400" b="1" i="1" dirty="0" smtClean="0">
                <a:solidFill>
                  <a:srgbClr val="FF0000"/>
                </a:solidFill>
                <a:latin typeface="Arial Narrow" panose="020B0606020202030204" pitchFamily="34" charset="0"/>
                <a:sym typeface="Helvetica Neue"/>
              </a:rPr>
              <a:t>required</a:t>
            </a:r>
          </a:p>
          <a:p>
            <a:r>
              <a:rPr lang="en-CA" sz="2400" i="1" dirty="0">
                <a:solidFill>
                  <a:srgbClr val="FF0000"/>
                </a:solidFill>
                <a:latin typeface="Arial Narrow" panose="020B0606020202030204" pitchFamily="34" charset="0"/>
                <a:sym typeface="Helvetica Neue"/>
              </a:rPr>
              <a:t>Accessibility Policy </a:t>
            </a:r>
            <a:r>
              <a:rPr lang="en-CA" sz="2400" b="1" i="1" dirty="0">
                <a:solidFill>
                  <a:srgbClr val="FF0000"/>
                </a:solidFill>
                <a:latin typeface="Arial Narrow" panose="020B0606020202030204" pitchFamily="34" charset="0"/>
                <a:sym typeface="Helvetica Neue"/>
              </a:rPr>
              <a:t>– legally required</a:t>
            </a:r>
            <a:endParaRPr lang="en-US" sz="2400" b="1" i="1" dirty="0">
              <a:solidFill>
                <a:srgbClr val="FF0000"/>
              </a:solidFill>
              <a:latin typeface="Arial Narrow" panose="020B0606020202030204" pitchFamily="34" charset="0"/>
              <a:sym typeface="Helvetica Neue"/>
            </a:endParaRPr>
          </a:p>
          <a:p>
            <a:r>
              <a:rPr lang="en-CA" sz="2400" i="1" dirty="0">
                <a:solidFill>
                  <a:srgbClr val="FF0000"/>
                </a:solidFill>
                <a:latin typeface="Arial Narrow" panose="020B0606020202030204" pitchFamily="34" charset="0"/>
                <a:sym typeface="Helvetica Neue"/>
              </a:rPr>
              <a:t>Privacy Policy – </a:t>
            </a:r>
            <a:r>
              <a:rPr lang="en-CA" sz="2400" b="1" i="1" dirty="0">
                <a:solidFill>
                  <a:srgbClr val="FF0000"/>
                </a:solidFill>
                <a:latin typeface="Arial Narrow" panose="020B0606020202030204" pitchFamily="34" charset="0"/>
                <a:sym typeface="Helvetica Neue"/>
              </a:rPr>
              <a:t>legally required</a:t>
            </a:r>
            <a:endParaRPr lang="en-US" sz="2400" b="1" i="1" dirty="0">
              <a:solidFill>
                <a:srgbClr val="FF0000"/>
              </a:solidFill>
              <a:latin typeface="Arial Narrow" panose="020B0606020202030204" pitchFamily="34" charset="0"/>
              <a:sym typeface="Helvetica Neue"/>
            </a:endParaRPr>
          </a:p>
          <a:p>
            <a:endParaRPr lang="en-US" sz="2400" b="1" i="1" dirty="0">
              <a:solidFill>
                <a:srgbClr val="FF0000"/>
              </a:solidFill>
              <a:latin typeface="Arial Narrow" panose="020B0606020202030204" pitchFamily="34" charset="0"/>
              <a:sym typeface="Helvetica Neue"/>
            </a:endParaRPr>
          </a:p>
          <a:p>
            <a:endParaRPr lang="en-US" sz="2400" i="1" dirty="0">
              <a:solidFill>
                <a:srgbClr val="FF0000"/>
              </a:solidFill>
              <a:latin typeface="Arial Narrow" panose="020B0606020202030204" pitchFamily="34" charset="0"/>
              <a:sym typeface="Helvetica Neue"/>
            </a:endParaRPr>
          </a:p>
          <a:p>
            <a:endParaRPr lang="en-CA" sz="2400" i="1" dirty="0">
              <a:solidFill>
                <a:srgbClr val="FF0000"/>
              </a:solidFill>
              <a:latin typeface="Arial Narrow" panose="020B0606020202030204" pitchFamily="34" charset="0"/>
              <a:sym typeface="Helvetica Neue"/>
            </a:endParaRPr>
          </a:p>
          <a:p>
            <a:pPr marL="0" indent="0">
              <a:buNone/>
            </a:pPr>
            <a:endParaRPr lang="en-US" sz="2400" dirty="0">
              <a:sym typeface="Helvetica Neue"/>
            </a:endParaRPr>
          </a:p>
          <a:p>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sz="2400" dirty="0">
              <a:latin typeface="Arial Narrow"/>
              <a:ea typeface="Arial Narrow"/>
              <a:cs typeface="Arial Narrow"/>
              <a:sym typeface="Arial Narrow"/>
            </a:endParaRPr>
          </a:p>
        </p:txBody>
      </p:sp>
      <p:sp>
        <p:nvSpPr>
          <p:cNvPr id="5" name="Shape 93"/>
          <p:cNvSpPr txBox="1">
            <a:spLocks/>
          </p:cNvSpPr>
          <p:nvPr/>
        </p:nvSpPr>
        <p:spPr>
          <a:xfrm>
            <a:off x="4940134" y="1791450"/>
            <a:ext cx="4076865" cy="5600700"/>
          </a:xfrm>
          <a:prstGeom prst="rect">
            <a:avLst/>
          </a:prstGeom>
          <a:ln w="12700">
            <a:miter lim="400000"/>
          </a:ln>
          <a:extLst>
            <a:ext uri="{C572A759-6A51-4108-AA02-DFA0A04FC94B}">
              <ma14:wrappingTextBoxFlag xmlns:ma14="http://schemas.microsoft.com/office/mac/drawingml/2011/main" val="1"/>
            </a:ext>
          </a:extLst>
        </p:spPr>
        <p:txBody>
          <a:bodyPr lIns="0" tIns="0" rIns="0" bIns="0">
            <a:noAutofit/>
          </a:bodyPr>
          <a:lstStyle>
            <a:lvl1pPr marL="342899" indent="-342899" defTabSz="457200">
              <a:spcBef>
                <a:spcPts val="600"/>
              </a:spcBef>
              <a:buSzPct val="100000"/>
              <a:buFont typeface="Arial"/>
              <a:buChar char="•"/>
              <a:defRPr sz="2000">
                <a:latin typeface="Calibri"/>
                <a:ea typeface="Calibri"/>
                <a:cs typeface="Calibri"/>
                <a:sym typeface="Calibri"/>
              </a:defRPr>
            </a:lvl1pPr>
            <a:lvl2pPr marL="790575" indent="-333375" defTabSz="457200">
              <a:spcBef>
                <a:spcPts val="600"/>
              </a:spcBef>
              <a:buSzPct val="100000"/>
              <a:buFont typeface="Arial"/>
              <a:buChar char="–"/>
              <a:defRPr sz="2000">
                <a:latin typeface="Calibri"/>
                <a:ea typeface="Calibri"/>
                <a:cs typeface="Calibri"/>
                <a:sym typeface="Calibri"/>
              </a:defRPr>
            </a:lvl2pPr>
            <a:lvl3pPr marL="1234438" indent="-320038" defTabSz="457200">
              <a:spcBef>
                <a:spcPts val="600"/>
              </a:spcBef>
              <a:buSzPct val="100000"/>
              <a:buFont typeface="Arial"/>
              <a:buChar char="•"/>
              <a:defRPr sz="2000">
                <a:latin typeface="Calibri"/>
                <a:ea typeface="Calibri"/>
                <a:cs typeface="Calibri"/>
                <a:sym typeface="Calibri"/>
              </a:defRPr>
            </a:lvl3pPr>
            <a:lvl4pPr marL="1727200" indent="-355600" defTabSz="457200">
              <a:spcBef>
                <a:spcPts val="600"/>
              </a:spcBef>
              <a:buSzPct val="100000"/>
              <a:buFont typeface="Arial"/>
              <a:buChar char="–"/>
              <a:defRPr sz="2000">
                <a:latin typeface="Calibri"/>
                <a:ea typeface="Calibri"/>
                <a:cs typeface="Calibri"/>
                <a:sym typeface="Calibri"/>
              </a:defRPr>
            </a:lvl4pPr>
            <a:lvl5pPr marL="2184400" indent="-355600" defTabSz="457200">
              <a:spcBef>
                <a:spcPts val="600"/>
              </a:spcBef>
              <a:buSzPct val="100000"/>
              <a:buFont typeface="Arial"/>
              <a:buChar char="»"/>
              <a:defRPr sz="2000">
                <a:latin typeface="Calibri"/>
                <a:ea typeface="Calibri"/>
                <a:cs typeface="Calibri"/>
                <a:sym typeface="Calibri"/>
              </a:defRPr>
            </a:lvl5pPr>
            <a:lvl6pPr marL="2514600" indent="-228600" defTabSz="457200">
              <a:spcBef>
                <a:spcPts val="600"/>
              </a:spcBef>
              <a:buSzPct val="100000"/>
              <a:buFont typeface="Arial"/>
              <a:buChar char="•"/>
              <a:defRPr sz="2000">
                <a:latin typeface="Calibri"/>
                <a:ea typeface="Calibri"/>
                <a:cs typeface="Calibri"/>
                <a:sym typeface="Calibri"/>
              </a:defRPr>
            </a:lvl6pPr>
            <a:lvl7pPr marL="2971800" indent="-228600" defTabSz="457200">
              <a:spcBef>
                <a:spcPts val="600"/>
              </a:spcBef>
              <a:buSzPct val="100000"/>
              <a:buFont typeface="Arial"/>
              <a:buChar char="•"/>
              <a:defRPr sz="2000">
                <a:latin typeface="Calibri"/>
                <a:ea typeface="Calibri"/>
                <a:cs typeface="Calibri"/>
                <a:sym typeface="Calibri"/>
              </a:defRPr>
            </a:lvl7pPr>
            <a:lvl8pPr marL="3428999" indent="-228599" defTabSz="457200">
              <a:spcBef>
                <a:spcPts val="600"/>
              </a:spcBef>
              <a:buSzPct val="100000"/>
              <a:buFont typeface="Arial"/>
              <a:buChar char="•"/>
              <a:defRPr sz="2000">
                <a:latin typeface="Calibri"/>
                <a:ea typeface="Calibri"/>
                <a:cs typeface="Calibri"/>
                <a:sym typeface="Calibri"/>
              </a:defRPr>
            </a:lvl8pPr>
            <a:lvl9pPr marL="3886199" indent="-228599" defTabSz="457200">
              <a:spcBef>
                <a:spcPts val="600"/>
              </a:spcBef>
              <a:buSzPct val="100000"/>
              <a:buFont typeface="Arial"/>
              <a:buChar char="•"/>
              <a:defRPr sz="2000">
                <a:latin typeface="Calibri"/>
                <a:ea typeface="Calibri"/>
                <a:cs typeface="Calibri"/>
                <a:sym typeface="Calibri"/>
              </a:defRPr>
            </a:lvl9pPr>
          </a:lstStyle>
          <a:p>
            <a:r>
              <a:rPr lang="en-CA" sz="2400" i="1" dirty="0" smtClean="0">
                <a:solidFill>
                  <a:srgbClr val="0070C0"/>
                </a:solidFill>
                <a:latin typeface="Arial Narrow" panose="020B0606020202030204" pitchFamily="34" charset="0"/>
                <a:sym typeface="Helvetica Neue"/>
              </a:rPr>
              <a:t>Discipline </a:t>
            </a:r>
            <a:r>
              <a:rPr lang="en-CA" sz="2400" i="1" dirty="0">
                <a:solidFill>
                  <a:srgbClr val="0070C0"/>
                </a:solidFill>
                <a:latin typeface="Arial Narrow" panose="020B0606020202030204" pitchFamily="34" charset="0"/>
                <a:sym typeface="Helvetica Neue"/>
              </a:rPr>
              <a:t>and Complaints Policy</a:t>
            </a:r>
            <a:endParaRPr lang="en-US" sz="2400" i="1" dirty="0">
              <a:solidFill>
                <a:srgbClr val="0070C0"/>
              </a:solidFill>
              <a:latin typeface="Arial Narrow" panose="020B0606020202030204" pitchFamily="34" charset="0"/>
              <a:sym typeface="Helvetica Neue"/>
            </a:endParaRPr>
          </a:p>
          <a:p>
            <a:r>
              <a:rPr lang="en-CA" sz="2400" i="1" dirty="0">
                <a:solidFill>
                  <a:srgbClr val="0070C0"/>
                </a:solidFill>
                <a:latin typeface="Arial Narrow" panose="020B0606020202030204" pitchFamily="34" charset="0"/>
                <a:sym typeface="Helvetica Neue"/>
              </a:rPr>
              <a:t>Dispute Resolution Policy</a:t>
            </a:r>
            <a:endParaRPr lang="en-US" sz="2400" i="1" dirty="0">
              <a:solidFill>
                <a:srgbClr val="0070C0"/>
              </a:solidFill>
              <a:latin typeface="Arial Narrow" panose="020B0606020202030204" pitchFamily="34" charset="0"/>
              <a:sym typeface="Helvetica Neue"/>
            </a:endParaRPr>
          </a:p>
          <a:p>
            <a:r>
              <a:rPr lang="en-CA" sz="2400" i="1" dirty="0">
                <a:solidFill>
                  <a:srgbClr val="0070C0"/>
                </a:solidFill>
                <a:latin typeface="Arial Narrow" panose="020B0606020202030204" pitchFamily="34" charset="0"/>
                <a:sym typeface="Helvetica Neue"/>
              </a:rPr>
              <a:t>Appeals Policy</a:t>
            </a:r>
            <a:endParaRPr lang="en-US" sz="2400" i="1" dirty="0">
              <a:solidFill>
                <a:srgbClr val="0070C0"/>
              </a:solidFill>
              <a:latin typeface="Arial Narrow" panose="020B0606020202030204" pitchFamily="34" charset="0"/>
              <a:sym typeface="Helvetica Neue"/>
            </a:endParaRPr>
          </a:p>
          <a:p>
            <a:r>
              <a:rPr lang="en-CA" sz="2400" i="1" dirty="0" smtClean="0">
                <a:solidFill>
                  <a:schemeClr val="accent1"/>
                </a:solidFill>
                <a:latin typeface="Arial Narrow" panose="020B0606020202030204" pitchFamily="34" charset="0"/>
                <a:sym typeface="Helvetica Neue"/>
              </a:rPr>
              <a:t>Selection </a:t>
            </a:r>
            <a:r>
              <a:rPr lang="en-CA" sz="2400" i="1" dirty="0">
                <a:solidFill>
                  <a:schemeClr val="accent1"/>
                </a:solidFill>
                <a:latin typeface="Arial Narrow" panose="020B0606020202030204" pitchFamily="34" charset="0"/>
                <a:sym typeface="Helvetica Neue"/>
              </a:rPr>
              <a:t>policy </a:t>
            </a:r>
          </a:p>
          <a:p>
            <a:r>
              <a:rPr lang="en-CA" sz="2400" i="1" dirty="0" smtClean="0">
                <a:solidFill>
                  <a:schemeClr val="accent1"/>
                </a:solidFill>
                <a:latin typeface="Arial Narrow" panose="020B0606020202030204" pitchFamily="34" charset="0"/>
                <a:sym typeface="Helvetica Neue"/>
              </a:rPr>
              <a:t>Screening </a:t>
            </a:r>
            <a:r>
              <a:rPr lang="en-CA" sz="2400" i="1" dirty="0">
                <a:solidFill>
                  <a:schemeClr val="accent1"/>
                </a:solidFill>
                <a:latin typeface="Arial Narrow" panose="020B0606020202030204" pitchFamily="34" charset="0"/>
                <a:sym typeface="Helvetica Neue"/>
              </a:rPr>
              <a:t>Policy (for coaches and volunteers)</a:t>
            </a:r>
            <a:endParaRPr lang="en-US" sz="2400" i="1" dirty="0">
              <a:solidFill>
                <a:schemeClr val="accent1"/>
              </a:solidFill>
              <a:latin typeface="Arial Narrow" panose="020B0606020202030204" pitchFamily="34" charset="0"/>
              <a:sym typeface="Helvetica Neue"/>
            </a:endParaRPr>
          </a:p>
          <a:p>
            <a:endParaRPr lang="en-US" sz="2200" dirty="0" smtClean="0">
              <a:latin typeface="Arial Narrow" panose="020B0606020202030204" pitchFamily="34" charset="0"/>
              <a:sym typeface="Helvetica Neue"/>
            </a:endParaRPr>
          </a:p>
          <a:p>
            <a:pPr>
              <a:lnSpc>
                <a:spcPct val="90000"/>
              </a:lnSpc>
              <a:spcBef>
                <a:spcPts val="500"/>
              </a:spcBef>
              <a:defRPr sz="1800"/>
            </a:pPr>
            <a:endParaRPr lang="en-US" sz="2200" dirty="0" smtClean="0">
              <a:latin typeface="Arial Narrow" panose="020B0606020202030204" pitchFamily="34" charset="0"/>
              <a:ea typeface="Arial Narrow"/>
              <a:cs typeface="Arial Narrow"/>
              <a:sym typeface="Arial Narrow"/>
            </a:endParaRPr>
          </a:p>
          <a:p>
            <a:pPr>
              <a:lnSpc>
                <a:spcPct val="90000"/>
              </a:lnSpc>
              <a:spcBef>
                <a:spcPts val="500"/>
              </a:spcBef>
              <a:defRPr sz="1800"/>
            </a:pPr>
            <a:endParaRPr lang="en-US" sz="2200" dirty="0" smtClean="0">
              <a:latin typeface="Arial Narrow" panose="020B0606020202030204" pitchFamily="34" charset="0"/>
              <a:ea typeface="Arial Narrow"/>
              <a:cs typeface="Arial Narrow"/>
              <a:sym typeface="Arial Narrow"/>
            </a:endParaRPr>
          </a:p>
          <a:p>
            <a:pPr>
              <a:lnSpc>
                <a:spcPct val="90000"/>
              </a:lnSpc>
              <a:spcBef>
                <a:spcPts val="500"/>
              </a:spcBef>
              <a:defRPr sz="1800"/>
            </a:pPr>
            <a:endParaRPr lang="en-US" sz="2200" dirty="0" smtClean="0">
              <a:latin typeface="Arial Narrow" panose="020B0606020202030204" pitchFamily="34" charset="0"/>
              <a:ea typeface="Arial Narrow"/>
              <a:cs typeface="Arial Narrow"/>
              <a:sym typeface="Arial Narrow"/>
            </a:endParaRPr>
          </a:p>
          <a:p>
            <a:pPr>
              <a:lnSpc>
                <a:spcPct val="90000"/>
              </a:lnSpc>
              <a:spcBef>
                <a:spcPts val="500"/>
              </a:spcBef>
              <a:defRPr sz="1800"/>
            </a:pPr>
            <a:endParaRPr lang="en-US" sz="2200" dirty="0">
              <a:latin typeface="Arial Narrow" panose="020B0606020202030204" pitchFamily="34" charset="0"/>
              <a:ea typeface="Arial Narrow"/>
              <a:cs typeface="Arial Narrow"/>
              <a:sym typeface="Arial Narrow"/>
            </a:endParaRPr>
          </a:p>
        </p:txBody>
      </p:sp>
    </p:spTree>
    <p:extLst>
      <p:ext uri="{BB962C8B-B14F-4D97-AF65-F5344CB8AC3E}">
        <p14:creationId xmlns:p14="http://schemas.microsoft.com/office/powerpoint/2010/main" val="119063043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normAutofit/>
          </a:bodyPr>
          <a:lstStyle>
            <a:lvl1pPr>
              <a:defRPr sz="3200">
                <a:latin typeface="Arial Narrow"/>
                <a:ea typeface="Arial Narrow"/>
                <a:cs typeface="Arial Narrow"/>
                <a:sym typeface="Arial Narrow"/>
              </a:defRPr>
            </a:lvl1pPr>
          </a:lstStyle>
          <a:p>
            <a:pPr lvl="0">
              <a:defRPr sz="1800"/>
            </a:pPr>
            <a:r>
              <a:rPr lang="en-US" sz="3200" b="1" dirty="0" smtClean="0"/>
              <a:t>Operational Policies</a:t>
            </a:r>
            <a:endParaRPr sz="3200" b="1" dirty="0"/>
          </a:p>
        </p:txBody>
      </p:sp>
      <p:sp>
        <p:nvSpPr>
          <p:cNvPr id="93" name="Shape 93"/>
          <p:cNvSpPr>
            <a:spLocks noGrp="1"/>
          </p:cNvSpPr>
          <p:nvPr>
            <p:ph type="body" idx="1"/>
          </p:nvPr>
        </p:nvSpPr>
        <p:spPr>
          <a:xfrm>
            <a:off x="330200" y="2076450"/>
            <a:ext cx="3536950" cy="5257800"/>
          </a:xfrm>
          <a:prstGeom prst="rect">
            <a:avLst/>
          </a:prstGeom>
        </p:spPr>
        <p:txBody>
          <a:bodyPr lIns="0" tIns="0" rIns="0" bIns="0">
            <a:normAutofit/>
          </a:bodyPr>
          <a:lstStyle/>
          <a:p>
            <a:endParaRPr lang="en-US" sz="2400" i="1" dirty="0">
              <a:solidFill>
                <a:srgbClr val="FF0000"/>
              </a:solidFill>
              <a:latin typeface="Arial Narrow" panose="020B0606020202030204" pitchFamily="34" charset="0"/>
              <a:sym typeface="Helvetica Neue"/>
            </a:endParaRPr>
          </a:p>
          <a:p>
            <a:endParaRPr lang="en-CA" sz="2400" i="1" dirty="0">
              <a:solidFill>
                <a:srgbClr val="FF0000"/>
              </a:solidFill>
              <a:latin typeface="Arial Narrow" panose="020B0606020202030204" pitchFamily="34" charset="0"/>
              <a:sym typeface="Helvetica Neue"/>
            </a:endParaRPr>
          </a:p>
          <a:p>
            <a:pPr marL="0" indent="0">
              <a:buNone/>
            </a:pPr>
            <a:endParaRPr lang="en-US" sz="2400" dirty="0">
              <a:sym typeface="Helvetica Neue"/>
            </a:endParaRPr>
          </a:p>
          <a:p>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sz="2400" dirty="0">
              <a:latin typeface="Arial Narrow"/>
              <a:ea typeface="Arial Narrow"/>
              <a:cs typeface="Arial Narrow"/>
              <a:sym typeface="Arial Narrow"/>
            </a:endParaRPr>
          </a:p>
        </p:txBody>
      </p:sp>
      <p:sp>
        <p:nvSpPr>
          <p:cNvPr id="5" name="Shape 93"/>
          <p:cNvSpPr txBox="1">
            <a:spLocks/>
          </p:cNvSpPr>
          <p:nvPr/>
        </p:nvSpPr>
        <p:spPr>
          <a:xfrm>
            <a:off x="1514073" y="2076450"/>
            <a:ext cx="7867433" cy="4644984"/>
          </a:xfrm>
          <a:prstGeom prst="rect">
            <a:avLst/>
          </a:prstGeom>
          <a:ln w="12700">
            <a:miter lim="400000"/>
          </a:ln>
          <a:extLst>
            <a:ext uri="{C572A759-6A51-4108-AA02-DFA0A04FC94B}">
              <ma14:wrappingTextBoxFlag xmlns:ma14="http://schemas.microsoft.com/office/mac/drawingml/2011/main" val="1"/>
            </a:ext>
          </a:extLst>
        </p:spPr>
        <p:txBody>
          <a:bodyPr lIns="0" tIns="0" rIns="0" bIns="0">
            <a:noAutofit/>
          </a:bodyPr>
          <a:lstStyle>
            <a:lvl1pPr marL="342899" indent="-342899" defTabSz="457200">
              <a:spcBef>
                <a:spcPts val="600"/>
              </a:spcBef>
              <a:buSzPct val="100000"/>
              <a:buFont typeface="Arial"/>
              <a:buChar char="•"/>
              <a:defRPr sz="2000">
                <a:latin typeface="Calibri"/>
                <a:ea typeface="Calibri"/>
                <a:cs typeface="Calibri"/>
                <a:sym typeface="Calibri"/>
              </a:defRPr>
            </a:lvl1pPr>
            <a:lvl2pPr marL="790575" indent="-333375" defTabSz="457200">
              <a:spcBef>
                <a:spcPts val="600"/>
              </a:spcBef>
              <a:buSzPct val="100000"/>
              <a:buFont typeface="Arial"/>
              <a:buChar char="–"/>
              <a:defRPr sz="2000">
                <a:latin typeface="Calibri"/>
                <a:ea typeface="Calibri"/>
                <a:cs typeface="Calibri"/>
                <a:sym typeface="Calibri"/>
              </a:defRPr>
            </a:lvl2pPr>
            <a:lvl3pPr marL="1234438" indent="-320038" defTabSz="457200">
              <a:spcBef>
                <a:spcPts val="600"/>
              </a:spcBef>
              <a:buSzPct val="100000"/>
              <a:buFont typeface="Arial"/>
              <a:buChar char="•"/>
              <a:defRPr sz="2000">
                <a:latin typeface="Calibri"/>
                <a:ea typeface="Calibri"/>
                <a:cs typeface="Calibri"/>
                <a:sym typeface="Calibri"/>
              </a:defRPr>
            </a:lvl3pPr>
            <a:lvl4pPr marL="1727200" indent="-355600" defTabSz="457200">
              <a:spcBef>
                <a:spcPts val="600"/>
              </a:spcBef>
              <a:buSzPct val="100000"/>
              <a:buFont typeface="Arial"/>
              <a:buChar char="–"/>
              <a:defRPr sz="2000">
                <a:latin typeface="Calibri"/>
                <a:ea typeface="Calibri"/>
                <a:cs typeface="Calibri"/>
                <a:sym typeface="Calibri"/>
              </a:defRPr>
            </a:lvl4pPr>
            <a:lvl5pPr marL="2184400" indent="-355600" defTabSz="457200">
              <a:spcBef>
                <a:spcPts val="600"/>
              </a:spcBef>
              <a:buSzPct val="100000"/>
              <a:buFont typeface="Arial"/>
              <a:buChar char="»"/>
              <a:defRPr sz="2000">
                <a:latin typeface="Calibri"/>
                <a:ea typeface="Calibri"/>
                <a:cs typeface="Calibri"/>
                <a:sym typeface="Calibri"/>
              </a:defRPr>
            </a:lvl5pPr>
            <a:lvl6pPr marL="2514600" indent="-228600" defTabSz="457200">
              <a:spcBef>
                <a:spcPts val="600"/>
              </a:spcBef>
              <a:buSzPct val="100000"/>
              <a:buFont typeface="Arial"/>
              <a:buChar char="•"/>
              <a:defRPr sz="2000">
                <a:latin typeface="Calibri"/>
                <a:ea typeface="Calibri"/>
                <a:cs typeface="Calibri"/>
                <a:sym typeface="Calibri"/>
              </a:defRPr>
            </a:lvl6pPr>
            <a:lvl7pPr marL="2971800" indent="-228600" defTabSz="457200">
              <a:spcBef>
                <a:spcPts val="600"/>
              </a:spcBef>
              <a:buSzPct val="100000"/>
              <a:buFont typeface="Arial"/>
              <a:buChar char="•"/>
              <a:defRPr sz="2000">
                <a:latin typeface="Calibri"/>
                <a:ea typeface="Calibri"/>
                <a:cs typeface="Calibri"/>
                <a:sym typeface="Calibri"/>
              </a:defRPr>
            </a:lvl7pPr>
            <a:lvl8pPr marL="3428999" indent="-228599" defTabSz="457200">
              <a:spcBef>
                <a:spcPts val="600"/>
              </a:spcBef>
              <a:buSzPct val="100000"/>
              <a:buFont typeface="Arial"/>
              <a:buChar char="•"/>
              <a:defRPr sz="2000">
                <a:latin typeface="Calibri"/>
                <a:ea typeface="Calibri"/>
                <a:cs typeface="Calibri"/>
                <a:sym typeface="Calibri"/>
              </a:defRPr>
            </a:lvl8pPr>
            <a:lvl9pPr marL="3886199" indent="-228599" defTabSz="457200">
              <a:spcBef>
                <a:spcPts val="600"/>
              </a:spcBef>
              <a:buSzPct val="100000"/>
              <a:buFont typeface="Arial"/>
              <a:buChar char="•"/>
              <a:defRPr sz="2000">
                <a:latin typeface="Calibri"/>
                <a:ea typeface="Calibri"/>
                <a:cs typeface="Calibri"/>
                <a:sym typeface="Calibri"/>
              </a:defRPr>
            </a:lvl9pPr>
          </a:lstStyle>
          <a:p>
            <a:r>
              <a:rPr lang="en-CA" sz="2400" i="1" dirty="0" smtClean="0">
                <a:solidFill>
                  <a:schemeClr val="accent3"/>
                </a:solidFill>
                <a:latin typeface="Arial Narrow" panose="020B0606020202030204" pitchFamily="34" charset="0"/>
                <a:sym typeface="Helvetica Neue"/>
              </a:rPr>
              <a:t>Social </a:t>
            </a:r>
            <a:r>
              <a:rPr lang="en-CA" sz="2400" i="1" dirty="0">
                <a:solidFill>
                  <a:schemeClr val="accent3"/>
                </a:solidFill>
                <a:latin typeface="Arial Narrow" panose="020B0606020202030204" pitchFamily="34" charset="0"/>
                <a:sym typeface="Helvetica Neue"/>
              </a:rPr>
              <a:t>Media Policy</a:t>
            </a:r>
            <a:endParaRPr lang="en-US" sz="2400" i="1" dirty="0">
              <a:solidFill>
                <a:schemeClr val="accent3"/>
              </a:solidFill>
              <a:latin typeface="Arial Narrow" panose="020B0606020202030204" pitchFamily="34" charset="0"/>
              <a:sym typeface="Helvetica Neue"/>
            </a:endParaRPr>
          </a:p>
          <a:p>
            <a:r>
              <a:rPr lang="en-CA" sz="2400" i="1" dirty="0" smtClean="0">
                <a:solidFill>
                  <a:schemeClr val="accent3"/>
                </a:solidFill>
                <a:latin typeface="Arial Narrow" panose="020B0606020202030204" pitchFamily="34" charset="0"/>
                <a:sym typeface="Helvetica Neue"/>
              </a:rPr>
              <a:t>Human </a:t>
            </a:r>
            <a:r>
              <a:rPr lang="en-CA" sz="2400" i="1" dirty="0">
                <a:solidFill>
                  <a:schemeClr val="accent3"/>
                </a:solidFill>
                <a:latin typeface="Arial Narrow" panose="020B0606020202030204" pitchFamily="34" charset="0"/>
                <a:sym typeface="Helvetica Neue"/>
              </a:rPr>
              <a:t>Resources Policy (if paid staff)</a:t>
            </a:r>
            <a:endParaRPr lang="en-US" sz="2400" i="1" dirty="0">
              <a:solidFill>
                <a:schemeClr val="accent3"/>
              </a:solidFill>
              <a:latin typeface="Arial Narrow" panose="020B0606020202030204" pitchFamily="34" charset="0"/>
              <a:sym typeface="Helvetica Neue"/>
            </a:endParaRPr>
          </a:p>
          <a:p>
            <a:r>
              <a:rPr lang="en-CA" sz="2400" i="1" dirty="0" smtClean="0">
                <a:solidFill>
                  <a:schemeClr val="accent3"/>
                </a:solidFill>
                <a:latin typeface="Arial Narrow" panose="020B0606020202030204" pitchFamily="34" charset="0"/>
                <a:sym typeface="Helvetica Neue"/>
              </a:rPr>
              <a:t>Transgender </a:t>
            </a:r>
            <a:r>
              <a:rPr lang="en-CA" sz="2400" i="1" dirty="0">
                <a:solidFill>
                  <a:schemeClr val="accent3"/>
                </a:solidFill>
                <a:latin typeface="Arial Narrow" panose="020B0606020202030204" pitchFamily="34" charset="0"/>
                <a:sym typeface="Helvetica Neue"/>
              </a:rPr>
              <a:t>Policy</a:t>
            </a:r>
            <a:endParaRPr lang="en-US" sz="2400" i="1" dirty="0">
              <a:solidFill>
                <a:schemeClr val="accent3"/>
              </a:solidFill>
              <a:latin typeface="Arial Narrow" panose="020B0606020202030204" pitchFamily="34" charset="0"/>
              <a:sym typeface="Helvetica Neue"/>
            </a:endParaRPr>
          </a:p>
          <a:p>
            <a:r>
              <a:rPr lang="en-CA" sz="2400" i="1" dirty="0">
                <a:solidFill>
                  <a:schemeClr val="accent3"/>
                </a:solidFill>
                <a:latin typeface="Arial Narrow" panose="020B0606020202030204" pitchFamily="34" charset="0"/>
                <a:sym typeface="Helvetica Neue"/>
              </a:rPr>
              <a:t>Equity and Access </a:t>
            </a:r>
            <a:r>
              <a:rPr lang="en-CA" sz="2400" i="1" dirty="0" smtClean="0">
                <a:solidFill>
                  <a:schemeClr val="accent3"/>
                </a:solidFill>
                <a:latin typeface="Arial Narrow" panose="020B0606020202030204" pitchFamily="34" charset="0"/>
                <a:sym typeface="Helvetica Neue"/>
              </a:rPr>
              <a:t>Policy</a:t>
            </a:r>
          </a:p>
          <a:p>
            <a:r>
              <a:rPr lang="en-CA" sz="2400" i="1" dirty="0">
                <a:solidFill>
                  <a:schemeClr val="accent3"/>
                </a:solidFill>
                <a:latin typeface="Arial Narrow" panose="020B0606020202030204" pitchFamily="34" charset="0"/>
                <a:sym typeface="Helvetica Neue"/>
              </a:rPr>
              <a:t>Concussion </a:t>
            </a:r>
            <a:r>
              <a:rPr lang="en-CA" sz="2400" i="1" dirty="0" smtClean="0">
                <a:solidFill>
                  <a:schemeClr val="accent3"/>
                </a:solidFill>
                <a:latin typeface="Arial Narrow" panose="020B0606020202030204" pitchFamily="34" charset="0"/>
                <a:sym typeface="Helvetica Neue"/>
              </a:rPr>
              <a:t>policy</a:t>
            </a:r>
          </a:p>
          <a:p>
            <a:r>
              <a:rPr lang="en-CA" sz="2400" i="1" dirty="0" smtClean="0">
                <a:solidFill>
                  <a:schemeClr val="accent3"/>
                </a:solidFill>
                <a:latin typeface="Arial Narrow" panose="020B0606020202030204" pitchFamily="34" charset="0"/>
                <a:sym typeface="Helvetica Neue"/>
              </a:rPr>
              <a:t>Financial Policy</a:t>
            </a:r>
            <a:endParaRPr lang="en-US" sz="2400" i="1" dirty="0">
              <a:solidFill>
                <a:schemeClr val="accent3"/>
              </a:solidFill>
              <a:latin typeface="Arial Narrow" panose="020B0606020202030204" pitchFamily="34" charset="0"/>
              <a:sym typeface="Helvetica Neue"/>
            </a:endParaRPr>
          </a:p>
          <a:p>
            <a:endParaRPr lang="en-US" sz="2400" i="1" dirty="0">
              <a:solidFill>
                <a:schemeClr val="accent3"/>
              </a:solidFill>
              <a:latin typeface="Arial Narrow" panose="020B0606020202030204" pitchFamily="34" charset="0"/>
              <a:sym typeface="Helvetica Neue"/>
            </a:endParaRPr>
          </a:p>
          <a:p>
            <a:pPr marL="0" indent="0">
              <a:buNone/>
            </a:pPr>
            <a:r>
              <a:rPr lang="en-US" sz="3200" b="1" dirty="0" smtClean="0">
                <a:latin typeface="Arial Narrow" panose="020B0606020202030204" pitchFamily="34" charset="0"/>
              </a:rPr>
              <a:t>Sample Policies &amp; Bylaws </a:t>
            </a:r>
            <a:endParaRPr lang="en-US" sz="3200" dirty="0" smtClean="0">
              <a:latin typeface="Arial Narrow" panose="020B0606020202030204" pitchFamily="34" charset="0"/>
              <a:sym typeface="Helvetica Neue"/>
            </a:endParaRPr>
          </a:p>
          <a:p>
            <a:pPr>
              <a:lnSpc>
                <a:spcPct val="90000"/>
              </a:lnSpc>
              <a:spcBef>
                <a:spcPts val="500"/>
              </a:spcBef>
              <a:defRPr sz="1800"/>
            </a:pPr>
            <a:r>
              <a:rPr lang="en-US" sz="2200" dirty="0" smtClean="0">
                <a:solidFill>
                  <a:schemeClr val="accent4">
                    <a:lumMod val="75000"/>
                  </a:schemeClr>
                </a:solidFill>
                <a:latin typeface="Arial Narrow" panose="020B0606020202030204" pitchFamily="34" charset="0"/>
                <a:ea typeface="Arial Narrow"/>
                <a:cs typeface="Arial Narrow"/>
                <a:sym typeface="Arial Narrow"/>
              </a:rPr>
              <a:t>Ottawa Sport Council - </a:t>
            </a:r>
            <a:r>
              <a:rPr lang="en-US" sz="2200" dirty="0" smtClean="0">
                <a:solidFill>
                  <a:schemeClr val="accent4">
                    <a:lumMod val="75000"/>
                  </a:schemeClr>
                </a:solidFill>
                <a:latin typeface="Arial Narrow" panose="020B0606020202030204" pitchFamily="34" charset="0"/>
                <a:ea typeface="Arial Narrow"/>
                <a:cs typeface="Arial Narrow"/>
                <a:sym typeface="Arial Narrow"/>
                <a:hlinkClick r:id="rId3"/>
              </a:rPr>
              <a:t>http</a:t>
            </a:r>
            <a:r>
              <a:rPr lang="en-US" sz="2200" dirty="0">
                <a:solidFill>
                  <a:schemeClr val="accent4">
                    <a:lumMod val="75000"/>
                  </a:schemeClr>
                </a:solidFill>
                <a:latin typeface="Arial Narrow" panose="020B0606020202030204" pitchFamily="34" charset="0"/>
                <a:ea typeface="Arial Narrow"/>
                <a:cs typeface="Arial Narrow"/>
                <a:sym typeface="Arial Narrow"/>
                <a:hlinkClick r:id="rId3"/>
              </a:rPr>
              <a:t>://sportottawa.ca/about-us/our-bylaws</a:t>
            </a:r>
            <a:r>
              <a:rPr lang="en-US" sz="2200" dirty="0" smtClean="0">
                <a:solidFill>
                  <a:schemeClr val="accent4">
                    <a:lumMod val="75000"/>
                  </a:schemeClr>
                </a:solidFill>
                <a:latin typeface="Arial Narrow" panose="020B0606020202030204" pitchFamily="34" charset="0"/>
                <a:ea typeface="Arial Narrow"/>
                <a:cs typeface="Arial Narrow"/>
                <a:sym typeface="Arial Narrow"/>
                <a:hlinkClick r:id="rId3"/>
              </a:rPr>
              <a:t>/</a:t>
            </a:r>
            <a:r>
              <a:rPr lang="en-US" sz="2200" dirty="0" smtClean="0">
                <a:solidFill>
                  <a:schemeClr val="accent4">
                    <a:lumMod val="75000"/>
                  </a:schemeClr>
                </a:solidFill>
                <a:latin typeface="Arial Narrow" panose="020B0606020202030204" pitchFamily="34" charset="0"/>
                <a:ea typeface="Arial Narrow"/>
                <a:cs typeface="Arial Narrow"/>
                <a:sym typeface="Arial Narrow"/>
              </a:rPr>
              <a:t> and www.sportlaw.ca </a:t>
            </a:r>
          </a:p>
          <a:p>
            <a:pPr>
              <a:lnSpc>
                <a:spcPct val="90000"/>
              </a:lnSpc>
              <a:spcBef>
                <a:spcPts val="500"/>
              </a:spcBef>
              <a:defRPr sz="1800"/>
            </a:pPr>
            <a:endParaRPr lang="en-US" sz="2200" dirty="0" smtClean="0">
              <a:latin typeface="Arial Narrow" panose="020B0606020202030204" pitchFamily="34" charset="0"/>
              <a:ea typeface="Arial Narrow"/>
              <a:cs typeface="Arial Narrow"/>
              <a:sym typeface="Arial Narrow"/>
            </a:endParaRPr>
          </a:p>
          <a:p>
            <a:pPr>
              <a:lnSpc>
                <a:spcPct val="90000"/>
              </a:lnSpc>
              <a:spcBef>
                <a:spcPts val="500"/>
              </a:spcBef>
              <a:defRPr sz="1800"/>
            </a:pPr>
            <a:endParaRPr lang="en-US" sz="2200" dirty="0" smtClean="0">
              <a:latin typeface="Arial Narrow" panose="020B0606020202030204" pitchFamily="34" charset="0"/>
              <a:ea typeface="Arial Narrow"/>
              <a:cs typeface="Arial Narrow"/>
              <a:sym typeface="Arial Narrow"/>
            </a:endParaRPr>
          </a:p>
          <a:p>
            <a:pPr>
              <a:lnSpc>
                <a:spcPct val="90000"/>
              </a:lnSpc>
              <a:spcBef>
                <a:spcPts val="500"/>
              </a:spcBef>
              <a:defRPr sz="1800"/>
            </a:pPr>
            <a:endParaRPr lang="en-US" sz="2200" dirty="0">
              <a:latin typeface="Arial Narrow" panose="020B0606020202030204" pitchFamily="34" charset="0"/>
              <a:ea typeface="Arial Narrow"/>
              <a:cs typeface="Arial Narrow"/>
              <a:sym typeface="Arial Narrow"/>
            </a:endParaRPr>
          </a:p>
        </p:txBody>
      </p:sp>
    </p:spTree>
    <p:extLst>
      <p:ext uri="{BB962C8B-B14F-4D97-AF65-F5344CB8AC3E}">
        <p14:creationId xmlns:p14="http://schemas.microsoft.com/office/powerpoint/2010/main" val="156311360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Narrow" panose="020B0606020202030204" pitchFamily="34" charset="0"/>
              </a:rPr>
              <a:t>Thank You</a:t>
            </a:r>
            <a:endParaRPr lang="en-US" sz="3200" b="1" dirty="0">
              <a:latin typeface="Arial Narrow" panose="020B0606020202030204" pitchFamily="34" charset="0"/>
            </a:endParaRPr>
          </a:p>
        </p:txBody>
      </p:sp>
      <p:sp>
        <p:nvSpPr>
          <p:cNvPr id="3" name="Text Placeholder 2"/>
          <p:cNvSpPr>
            <a:spLocks noGrp="1"/>
          </p:cNvSpPr>
          <p:nvPr>
            <p:ph type="body" idx="1"/>
          </p:nvPr>
        </p:nvSpPr>
        <p:spPr>
          <a:xfrm>
            <a:off x="330200" y="2362200"/>
            <a:ext cx="8336360" cy="4495800"/>
          </a:xfrm>
        </p:spPr>
        <p:txBody>
          <a:bodyPr/>
          <a:lstStyle/>
          <a:p>
            <a:pPr marL="0" indent="0">
              <a:buNone/>
            </a:pPr>
            <a:r>
              <a:rPr lang="en-US" sz="2400" dirty="0" smtClean="0">
                <a:latin typeface="Arial Narrow" panose="020B0606020202030204" pitchFamily="34" charset="0"/>
              </a:rPr>
              <a:t>This concludes Segment </a:t>
            </a:r>
            <a:r>
              <a:rPr lang="en-US" sz="2400" dirty="0">
                <a:latin typeface="Arial Narrow" panose="020B0606020202030204" pitchFamily="34" charset="0"/>
              </a:rPr>
              <a:t>1 of </a:t>
            </a:r>
            <a:r>
              <a:rPr lang="en-US" sz="2400" i="1" dirty="0">
                <a:latin typeface="Arial Narrow" panose="020B0606020202030204" pitchFamily="34" charset="0"/>
              </a:rPr>
              <a:t>Volunteer Management: </a:t>
            </a:r>
            <a:r>
              <a:rPr lang="en-US" sz="2400" i="1" dirty="0" smtClean="0">
                <a:latin typeface="Arial Narrow" panose="020B0606020202030204" pitchFamily="34" charset="0"/>
              </a:rPr>
              <a:t>Standards</a:t>
            </a:r>
            <a:r>
              <a:rPr lang="en-US" sz="2400" i="1" dirty="0">
                <a:latin typeface="Arial Narrow" panose="020B0606020202030204" pitchFamily="34" charset="0"/>
              </a:rPr>
              <a:t>, Good Practices &amp; Practical Solutions</a:t>
            </a:r>
            <a:r>
              <a:rPr lang="en-US" sz="2400" dirty="0">
                <a:latin typeface="Arial Narrow" panose="020B0606020202030204" pitchFamily="34" charset="0"/>
              </a:rPr>
              <a:t>, </a:t>
            </a:r>
            <a:r>
              <a:rPr lang="en-US" sz="2400" dirty="0" smtClean="0">
                <a:latin typeface="Arial Narrow" panose="020B0606020202030204" pitchFamily="34" charset="0"/>
              </a:rPr>
              <a:t>continue learning by watching:</a:t>
            </a:r>
          </a:p>
          <a:p>
            <a:r>
              <a:rPr lang="en-US" sz="2400" dirty="0" smtClean="0">
                <a:latin typeface="Arial Narrow" panose="020B0606020202030204" pitchFamily="34" charset="0"/>
              </a:rPr>
              <a:t>Segment 2 on Roles </a:t>
            </a:r>
            <a:r>
              <a:rPr lang="en-US" sz="2400" dirty="0">
                <a:latin typeface="Arial Narrow" panose="020B0606020202030204" pitchFamily="34" charset="0"/>
              </a:rPr>
              <a:t>&amp; Responsibilities and </a:t>
            </a:r>
            <a:r>
              <a:rPr lang="en-US" sz="2400" dirty="0" smtClean="0">
                <a:latin typeface="Arial Narrow" panose="020B0606020202030204" pitchFamily="34" charset="0"/>
              </a:rPr>
              <a:t>Accountability</a:t>
            </a:r>
          </a:p>
          <a:p>
            <a:r>
              <a:rPr lang="en-US" sz="2400" dirty="0" smtClean="0">
                <a:latin typeface="Arial Narrow" panose="020B0606020202030204" pitchFamily="34" charset="0"/>
              </a:rPr>
              <a:t>Segment 3 on Recruitment </a:t>
            </a:r>
            <a:r>
              <a:rPr lang="en-US" sz="2400" dirty="0">
                <a:latin typeface="Arial Narrow" panose="020B0606020202030204" pitchFamily="34" charset="0"/>
              </a:rPr>
              <a:t>and </a:t>
            </a:r>
            <a:r>
              <a:rPr lang="en-US" sz="2400" dirty="0" smtClean="0">
                <a:latin typeface="Arial Narrow" panose="020B0606020202030204" pitchFamily="34" charset="0"/>
              </a:rPr>
              <a:t>Orientation</a:t>
            </a:r>
          </a:p>
          <a:p>
            <a:r>
              <a:rPr lang="en-US" sz="2400" dirty="0" smtClean="0">
                <a:latin typeface="Arial Narrow" panose="020B0606020202030204" pitchFamily="34" charset="0"/>
              </a:rPr>
              <a:t>Segment 4 on Performance </a:t>
            </a:r>
            <a:r>
              <a:rPr lang="en-US" sz="2400" dirty="0">
                <a:latin typeface="Arial Narrow" panose="020B0606020202030204" pitchFamily="34" charset="0"/>
              </a:rPr>
              <a:t>Management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4443982"/>
            <a:ext cx="4572000" cy="2414018"/>
          </a:xfrm>
          <a:prstGeom prst="rect">
            <a:avLst/>
          </a:prstGeom>
        </p:spPr>
      </p:pic>
    </p:spTree>
    <p:extLst>
      <p:ext uri="{BB962C8B-B14F-4D97-AF65-F5344CB8AC3E}">
        <p14:creationId xmlns:p14="http://schemas.microsoft.com/office/powerpoint/2010/main" val="383127018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Communication\Webinars\Ottawa Sport Council\Fall 2016\Graphics\Volunteer\volunteer next slide.f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14400" y="1164888"/>
            <a:ext cx="3657600" cy="55399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3000" i="1" u="none" strike="noStrike" cap="none" spc="0" normalizeH="0" baseline="0" dirty="0" smtClean="0">
                <a:ln>
                  <a:noFill/>
                </a:ln>
                <a:solidFill>
                  <a:schemeClr val="bg1"/>
                </a:solidFill>
                <a:effectLst/>
                <a:uFillTx/>
                <a:latin typeface="Myriad Pro" pitchFamily="34" charset="0"/>
                <a:sym typeface="Helvetica Neue"/>
              </a:rPr>
              <a:t>Segment 2 of 4</a:t>
            </a:r>
            <a:endParaRPr kumimoji="0" lang="en-US" sz="3000" i="1" u="none" strike="noStrike" cap="none" spc="0" normalizeH="0" baseline="0" dirty="0">
              <a:ln>
                <a:noFill/>
              </a:ln>
              <a:solidFill>
                <a:schemeClr val="bg1"/>
              </a:solidFill>
              <a:effectLst/>
              <a:uFillTx/>
              <a:latin typeface="Myriad Pro" pitchFamily="34" charset="0"/>
              <a:sym typeface="Helvetica Neue"/>
            </a:endParaRPr>
          </a:p>
        </p:txBody>
      </p:sp>
    </p:spTree>
    <p:extLst>
      <p:ext uri="{BB962C8B-B14F-4D97-AF65-F5344CB8AC3E}">
        <p14:creationId xmlns:p14="http://schemas.microsoft.com/office/powerpoint/2010/main" val="220049406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p:cNvSpPr>
          <p:nvPr>
            <p:ph type="body" idx="1"/>
          </p:nvPr>
        </p:nvSpPr>
        <p:spPr>
          <a:xfrm>
            <a:off x="396875" y="1208826"/>
            <a:ext cx="8336360" cy="5257800"/>
          </a:xfrm>
          <a:prstGeom prst="rect">
            <a:avLst/>
          </a:prstGeom>
        </p:spPr>
        <p:txBody>
          <a:bodyPr lIns="0" tIns="0" rIns="0" bIns="0">
            <a:normAutofit/>
          </a:bodyPr>
          <a:lstStyle/>
          <a:p>
            <a:pPr algn="ctr">
              <a:buFont typeface="Wingdings" pitchFamily="2" charset="2"/>
              <a:buNone/>
            </a:pPr>
            <a:r>
              <a:rPr lang="en-US" altLang="en-US" sz="3200" b="1" i="1" dirty="0" smtClean="0">
                <a:latin typeface="Arial Narrow" panose="020B0606020202030204" pitchFamily="34" charset="0"/>
                <a:cs typeface="Arial" pitchFamily="34" charset="0"/>
              </a:rPr>
              <a:t> Roles &amp; Responsibilities</a:t>
            </a:r>
            <a:endParaRPr sz="3200" b="1" dirty="0">
              <a:latin typeface="Arial Narrow" panose="020B0606020202030204" pitchFamily="34" charset="0"/>
              <a:ea typeface="Arial Narrow"/>
              <a:cs typeface="Arial Narrow"/>
              <a:sym typeface="Arial Narrow"/>
            </a:endParaRPr>
          </a:p>
        </p:txBody>
      </p:sp>
      <p:pic>
        <p:nvPicPr>
          <p:cNvPr id="1026" name="Picture 2" descr="The quality of a leader is reflected in the standards they set for themselves. - Ray Kroc"/>
          <p:cNvPicPr>
            <a:picLocks noChangeAspect="1" noChangeArrowheads="1"/>
          </p:cNvPicPr>
          <p:nvPr/>
        </p:nvPicPr>
        <p:blipFill rotWithShape="1">
          <a:blip r:embed="rId3">
            <a:extLst>
              <a:ext uri="{28A0092B-C50C-407E-A947-70E740481C1C}">
                <a14:useLocalDpi xmlns:a14="http://schemas.microsoft.com/office/drawing/2010/main" val="0"/>
              </a:ext>
            </a:extLst>
          </a:blip>
          <a:srcRect t="1" b="11453"/>
          <a:stretch/>
        </p:blipFill>
        <p:spPr bwMode="auto">
          <a:xfrm>
            <a:off x="778415" y="1945971"/>
            <a:ext cx="7638518" cy="4363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70216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normAutofit/>
          </a:bodyPr>
          <a:lstStyle>
            <a:lvl1pPr>
              <a:defRPr sz="3200">
                <a:latin typeface="Arial Narrow"/>
                <a:ea typeface="Arial Narrow"/>
                <a:cs typeface="Arial Narrow"/>
                <a:sym typeface="Arial Narrow"/>
              </a:defRPr>
            </a:lvl1pPr>
          </a:lstStyle>
          <a:p>
            <a:pPr lvl="0">
              <a:defRPr sz="1800"/>
            </a:pPr>
            <a:r>
              <a:rPr lang="en-US" sz="3200" b="1" dirty="0" smtClean="0"/>
              <a:t>Define clearly what you want people to do</a:t>
            </a:r>
            <a:endParaRPr sz="3200" b="1" dirty="0"/>
          </a:p>
        </p:txBody>
      </p:sp>
      <p:sp>
        <p:nvSpPr>
          <p:cNvPr id="93" name="Shape 93"/>
          <p:cNvSpPr>
            <a:spLocks noGrp="1"/>
          </p:cNvSpPr>
          <p:nvPr>
            <p:ph type="body" idx="1"/>
          </p:nvPr>
        </p:nvSpPr>
        <p:spPr>
          <a:xfrm>
            <a:off x="330200" y="2267200"/>
            <a:ext cx="8336360" cy="5257800"/>
          </a:xfrm>
          <a:prstGeom prst="rect">
            <a:avLst/>
          </a:prstGeom>
        </p:spPr>
        <p:txBody>
          <a:bodyPr lIns="0" tIns="0" rIns="0" bIns="0">
            <a:normAutofit/>
          </a:bodyPr>
          <a:lstStyle/>
          <a:p>
            <a:pPr marL="342899" lvl="0" indent="-342899">
              <a:lnSpc>
                <a:spcPct val="90000"/>
              </a:lnSpc>
              <a:spcBef>
                <a:spcPts val="500"/>
              </a:spcBef>
              <a:defRPr sz="1800"/>
            </a:pPr>
            <a:r>
              <a:rPr lang="en-US" sz="2400" dirty="0" smtClean="0">
                <a:latin typeface="Arial Narrow"/>
                <a:ea typeface="Arial Narrow"/>
                <a:cs typeface="Arial Narrow"/>
                <a:sym typeface="Arial Narrow"/>
              </a:rPr>
              <a:t>Review your needs first and then determine how volunteers can help</a:t>
            </a:r>
          </a:p>
          <a:p>
            <a:pPr marL="342899" lvl="0" indent="-342899">
              <a:lnSpc>
                <a:spcPct val="90000"/>
              </a:lnSpc>
              <a:spcBef>
                <a:spcPts val="500"/>
              </a:spcBef>
              <a:defRPr sz="1800"/>
            </a:pPr>
            <a:r>
              <a:rPr lang="en-US" sz="2400" dirty="0" smtClean="0">
                <a:latin typeface="Arial Narrow"/>
                <a:ea typeface="Arial Narrow"/>
                <a:cs typeface="Arial Narrow"/>
                <a:sym typeface="Arial Narrow"/>
              </a:rPr>
              <a:t>Write clear job descriptions that specify required skills and training, time commitment, specific credentials, reporting structure</a:t>
            </a:r>
          </a:p>
          <a:p>
            <a:pPr marL="342899" lvl="0" indent="-342899">
              <a:lnSpc>
                <a:spcPct val="90000"/>
              </a:lnSpc>
              <a:spcBef>
                <a:spcPts val="500"/>
              </a:spcBef>
              <a:defRPr sz="1800"/>
            </a:pPr>
            <a:r>
              <a:rPr lang="en-US" sz="2400" dirty="0" smtClean="0">
                <a:latin typeface="Arial Narrow"/>
                <a:ea typeface="Arial Narrow"/>
                <a:cs typeface="Arial Narrow"/>
                <a:sym typeface="Arial Narrow"/>
              </a:rPr>
              <a:t>Create a recruitment strategy that includes timelines, selection process, communications strategy</a:t>
            </a:r>
          </a:p>
          <a:p>
            <a:pPr marL="342899" lvl="0" indent="-342899">
              <a:lnSpc>
                <a:spcPct val="90000"/>
              </a:lnSpc>
              <a:spcBef>
                <a:spcPts val="500"/>
              </a:spcBef>
              <a:defRPr sz="1800"/>
            </a:pPr>
            <a:r>
              <a:rPr lang="en-US" sz="2400" dirty="0" smtClean="0">
                <a:latin typeface="Arial Narrow"/>
                <a:ea typeface="Arial Narrow"/>
                <a:cs typeface="Arial Narrow"/>
                <a:sym typeface="Arial Narrow"/>
              </a:rPr>
              <a:t>Have volunteers sign a Letter of Agreement outlining their adherence to important Club policies such as code of conduct, confidentiality, conflict of interest, etc.</a:t>
            </a:r>
          </a:p>
          <a:p>
            <a:pPr marL="342899" lvl="0" indent="-342899">
              <a:lnSpc>
                <a:spcPct val="90000"/>
              </a:lnSpc>
              <a:spcBef>
                <a:spcPts val="500"/>
              </a:spcBef>
              <a:defRPr sz="1800"/>
            </a:pPr>
            <a:r>
              <a:rPr lang="en-US" sz="2400" dirty="0" smtClean="0">
                <a:latin typeface="Arial Narrow"/>
                <a:ea typeface="Arial Narrow"/>
                <a:cs typeface="Arial Narrow"/>
                <a:sym typeface="Arial Narrow"/>
              </a:rPr>
              <a:t>Have volunteers sign a Code of Ethics   </a:t>
            </a: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sz="2400" dirty="0">
              <a:latin typeface="Arial Narrow"/>
              <a:ea typeface="Arial Narrow"/>
              <a:cs typeface="Arial Narrow"/>
              <a:sym typeface="Arial Narrow"/>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xfrm>
            <a:off x="330200" y="1227825"/>
            <a:ext cx="8229600" cy="873126"/>
          </a:xfrm>
          <a:prstGeom prst="rect">
            <a:avLst/>
          </a:prstGeom>
        </p:spPr>
        <p:txBody>
          <a:bodyPr>
            <a:normAutofit/>
          </a:bodyPr>
          <a:lstStyle>
            <a:lvl1pPr>
              <a:defRPr sz="3200">
                <a:latin typeface="Arial Narrow"/>
                <a:ea typeface="Arial Narrow"/>
                <a:cs typeface="Arial Narrow"/>
                <a:sym typeface="Arial Narrow"/>
              </a:defRPr>
            </a:lvl1pPr>
          </a:lstStyle>
          <a:p>
            <a:pPr lvl="0" algn="ctr">
              <a:defRPr sz="1800"/>
            </a:pPr>
            <a:r>
              <a:rPr lang="en-US" sz="3200" b="1" i="1" dirty="0" smtClean="0"/>
              <a:t>Accountability</a:t>
            </a:r>
            <a:endParaRPr sz="3200" b="1" i="1" dirty="0"/>
          </a:p>
        </p:txBody>
      </p:sp>
      <p:sp>
        <p:nvSpPr>
          <p:cNvPr id="93" name="Shape 93"/>
          <p:cNvSpPr>
            <a:spLocks noGrp="1"/>
          </p:cNvSpPr>
          <p:nvPr>
            <p:ph type="body" idx="1"/>
          </p:nvPr>
        </p:nvSpPr>
        <p:spPr>
          <a:prstGeom prst="rect">
            <a:avLst/>
          </a:prstGeom>
        </p:spPr>
        <p:txBody>
          <a:bodyPr lIns="0" tIns="0" rIns="0" bIns="0">
            <a:normAutofit/>
          </a:bodyPr>
          <a:lstStyle/>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sz="2400" dirty="0">
              <a:latin typeface="Arial Narrow"/>
              <a:ea typeface="Arial Narrow"/>
              <a:cs typeface="Arial Narrow"/>
              <a:sym typeface="Arial Narrow"/>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1200"/>
          <a:stretch/>
        </p:blipFill>
        <p:spPr bwMode="auto">
          <a:xfrm>
            <a:off x="811686" y="2036862"/>
            <a:ext cx="7748114" cy="4438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1786992"/>
      </p:ext>
    </p:extLst>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60"/>
          <p:cNvSpPr>
            <a:spLocks noGrp="1"/>
          </p:cNvSpPr>
          <p:nvPr/>
        </p:nvSpPr>
        <p:spPr>
          <a:xfrm>
            <a:off x="251520" y="1368086"/>
            <a:ext cx="8587680" cy="84458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lvl1pPr defTabSz="457200">
              <a:defRPr sz="3600">
                <a:latin typeface="Calibri"/>
                <a:ea typeface="Calibri"/>
                <a:cs typeface="Calibri"/>
                <a:sym typeface="Calibri"/>
              </a:defRPr>
            </a:lvl1pPr>
            <a:lvl2pPr defTabSz="457200">
              <a:defRPr sz="3600">
                <a:latin typeface="Calibri"/>
                <a:ea typeface="Calibri"/>
                <a:cs typeface="Calibri"/>
                <a:sym typeface="Calibri"/>
              </a:defRPr>
            </a:lvl2pPr>
            <a:lvl3pPr defTabSz="457200">
              <a:defRPr sz="3600">
                <a:latin typeface="Calibri"/>
                <a:ea typeface="Calibri"/>
                <a:cs typeface="Calibri"/>
                <a:sym typeface="Calibri"/>
              </a:defRPr>
            </a:lvl3pPr>
            <a:lvl4pPr defTabSz="457200">
              <a:defRPr sz="3600">
                <a:latin typeface="Calibri"/>
                <a:ea typeface="Calibri"/>
                <a:cs typeface="Calibri"/>
                <a:sym typeface="Calibri"/>
              </a:defRPr>
            </a:lvl4pPr>
            <a:lvl5pPr defTabSz="457200">
              <a:defRPr sz="3600">
                <a:latin typeface="Calibri"/>
                <a:ea typeface="Calibri"/>
                <a:cs typeface="Calibri"/>
                <a:sym typeface="Calibri"/>
              </a:defRPr>
            </a:lvl5pPr>
            <a:lvl6pPr defTabSz="457200">
              <a:defRPr sz="3600">
                <a:latin typeface="Calibri"/>
                <a:ea typeface="Calibri"/>
                <a:cs typeface="Calibri"/>
                <a:sym typeface="Calibri"/>
              </a:defRPr>
            </a:lvl6pPr>
            <a:lvl7pPr defTabSz="457200">
              <a:defRPr sz="3600">
                <a:latin typeface="Calibri"/>
                <a:ea typeface="Calibri"/>
                <a:cs typeface="Calibri"/>
                <a:sym typeface="Calibri"/>
              </a:defRPr>
            </a:lvl7pPr>
            <a:lvl8pPr defTabSz="457200">
              <a:defRPr sz="3600">
                <a:latin typeface="Calibri"/>
                <a:ea typeface="Calibri"/>
                <a:cs typeface="Calibri"/>
                <a:sym typeface="Calibri"/>
              </a:defRPr>
            </a:lvl8pPr>
            <a:lvl9pPr defTabSz="457200">
              <a:defRPr sz="3600">
                <a:latin typeface="Calibri"/>
                <a:ea typeface="Calibri"/>
                <a:cs typeface="Calibri"/>
                <a:sym typeface="Calibri"/>
              </a:defRPr>
            </a:lvl9pPr>
          </a:lstStyle>
          <a:p>
            <a:pPr>
              <a:defRPr sz="1800"/>
            </a:pPr>
            <a:r>
              <a:rPr sz="3200" b="1" kern="0" dirty="0">
                <a:solidFill>
                  <a:sysClr val="windowText" lastClr="000000"/>
                </a:solidFill>
                <a:latin typeface="Arial Narrow" panose="020B0606020202030204" pitchFamily="34" charset="0"/>
              </a:rPr>
              <a:t>Ottawa Sport Council</a:t>
            </a:r>
          </a:p>
        </p:txBody>
      </p:sp>
      <p:sp>
        <p:nvSpPr>
          <p:cNvPr id="11" name="Shape 61"/>
          <p:cNvSpPr>
            <a:spLocks noGrp="1"/>
          </p:cNvSpPr>
          <p:nvPr/>
        </p:nvSpPr>
        <p:spPr>
          <a:xfrm>
            <a:off x="395536" y="2212668"/>
            <a:ext cx="5976664" cy="1597332"/>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lvl1pPr marL="342899" indent="-342899" defTabSz="457200">
              <a:spcBef>
                <a:spcPts val="600"/>
              </a:spcBef>
              <a:buSzPct val="100000"/>
              <a:buFont typeface="Arial"/>
              <a:buChar char="•"/>
              <a:defRPr sz="2000">
                <a:latin typeface="Calibri"/>
                <a:ea typeface="Calibri"/>
                <a:cs typeface="Calibri"/>
                <a:sym typeface="Calibri"/>
              </a:defRPr>
            </a:lvl1pPr>
            <a:lvl2pPr marL="790575" indent="-333375" defTabSz="457200">
              <a:spcBef>
                <a:spcPts val="600"/>
              </a:spcBef>
              <a:buSzPct val="100000"/>
              <a:buFont typeface="Arial"/>
              <a:buChar char="–"/>
              <a:defRPr sz="2000">
                <a:latin typeface="Calibri"/>
                <a:ea typeface="Calibri"/>
                <a:cs typeface="Calibri"/>
                <a:sym typeface="Calibri"/>
              </a:defRPr>
            </a:lvl2pPr>
            <a:lvl3pPr marL="1234438" indent="-320038" defTabSz="457200">
              <a:spcBef>
                <a:spcPts val="600"/>
              </a:spcBef>
              <a:buSzPct val="100000"/>
              <a:buFont typeface="Arial"/>
              <a:buChar char="•"/>
              <a:defRPr sz="2000">
                <a:latin typeface="Calibri"/>
                <a:ea typeface="Calibri"/>
                <a:cs typeface="Calibri"/>
                <a:sym typeface="Calibri"/>
              </a:defRPr>
            </a:lvl3pPr>
            <a:lvl4pPr marL="1727200" indent="-355600" defTabSz="457200">
              <a:spcBef>
                <a:spcPts val="600"/>
              </a:spcBef>
              <a:buSzPct val="100000"/>
              <a:buFont typeface="Arial"/>
              <a:buChar char="–"/>
              <a:defRPr sz="2000">
                <a:latin typeface="Calibri"/>
                <a:ea typeface="Calibri"/>
                <a:cs typeface="Calibri"/>
                <a:sym typeface="Calibri"/>
              </a:defRPr>
            </a:lvl4pPr>
            <a:lvl5pPr marL="2184400" indent="-355600" defTabSz="457200">
              <a:spcBef>
                <a:spcPts val="600"/>
              </a:spcBef>
              <a:buSzPct val="100000"/>
              <a:buFont typeface="Arial"/>
              <a:buChar char="»"/>
              <a:defRPr sz="2000">
                <a:latin typeface="Calibri"/>
                <a:ea typeface="Calibri"/>
                <a:cs typeface="Calibri"/>
                <a:sym typeface="Calibri"/>
              </a:defRPr>
            </a:lvl5pPr>
            <a:lvl6pPr marL="2514600" indent="-228600" defTabSz="457200">
              <a:spcBef>
                <a:spcPts val="600"/>
              </a:spcBef>
              <a:buSzPct val="100000"/>
              <a:buFont typeface="Arial"/>
              <a:buChar char="•"/>
              <a:defRPr sz="2000">
                <a:latin typeface="Calibri"/>
                <a:ea typeface="Calibri"/>
                <a:cs typeface="Calibri"/>
                <a:sym typeface="Calibri"/>
              </a:defRPr>
            </a:lvl6pPr>
            <a:lvl7pPr marL="2971800" indent="-228600" defTabSz="457200">
              <a:spcBef>
                <a:spcPts val="600"/>
              </a:spcBef>
              <a:buSzPct val="100000"/>
              <a:buFont typeface="Arial"/>
              <a:buChar char="•"/>
              <a:defRPr sz="2000">
                <a:latin typeface="Calibri"/>
                <a:ea typeface="Calibri"/>
                <a:cs typeface="Calibri"/>
                <a:sym typeface="Calibri"/>
              </a:defRPr>
            </a:lvl7pPr>
            <a:lvl8pPr marL="3428999" indent="-228599" defTabSz="457200">
              <a:spcBef>
                <a:spcPts val="600"/>
              </a:spcBef>
              <a:buSzPct val="100000"/>
              <a:buFont typeface="Arial"/>
              <a:buChar char="•"/>
              <a:defRPr sz="2000">
                <a:latin typeface="Calibri"/>
                <a:ea typeface="Calibri"/>
                <a:cs typeface="Calibri"/>
                <a:sym typeface="Calibri"/>
              </a:defRPr>
            </a:lvl8pPr>
            <a:lvl9pPr marL="3886199" indent="-228599" defTabSz="457200">
              <a:spcBef>
                <a:spcPts val="600"/>
              </a:spcBef>
              <a:buSzPct val="100000"/>
              <a:buFont typeface="Arial"/>
              <a:buChar char="•"/>
              <a:defRPr sz="2000">
                <a:latin typeface="Calibri"/>
                <a:ea typeface="Calibri"/>
                <a:cs typeface="Calibri"/>
                <a:sym typeface="Calibri"/>
              </a:defRPr>
            </a:lvl9pPr>
          </a:lstStyle>
          <a:p>
            <a:pPr marL="548638" indent="-548638">
              <a:spcBef>
                <a:spcPts val="500"/>
              </a:spcBef>
              <a:defRPr sz="1800"/>
            </a:pPr>
            <a:r>
              <a:rPr sz="2400" kern="0" dirty="0">
                <a:solidFill>
                  <a:sysClr val="windowText" lastClr="000000"/>
                </a:solidFill>
                <a:latin typeface="Arial Narrow" panose="020B0606020202030204" pitchFamily="34" charset="0"/>
                <a:ea typeface="Arial Narrow"/>
                <a:cs typeface="Arial" panose="020B0604020202020204" pitchFamily="34" charset="0"/>
                <a:sym typeface="Arial Narrow"/>
              </a:rPr>
              <a:t>Non-profit </a:t>
            </a:r>
            <a:r>
              <a:rPr lang="en-CA" sz="2400" kern="0" dirty="0" smtClean="0">
                <a:solidFill>
                  <a:sysClr val="windowText" lastClr="000000"/>
                </a:solidFill>
                <a:latin typeface="Arial Narrow" panose="020B0606020202030204" pitchFamily="34" charset="0"/>
                <a:ea typeface="Arial Narrow"/>
                <a:cs typeface="Arial" panose="020B0604020202020204" pitchFamily="34" charset="0"/>
                <a:sym typeface="Arial Narrow"/>
              </a:rPr>
              <a:t>membership based service organization established in response to demand for assistance from community sporting organizations </a:t>
            </a:r>
          </a:p>
          <a:p>
            <a:pPr marL="548638" indent="-548638">
              <a:spcBef>
                <a:spcPts val="500"/>
              </a:spcBef>
              <a:defRPr sz="1800"/>
            </a:pPr>
            <a:endParaRPr lang="en-CA" sz="2400" kern="0" dirty="0" smtClean="0">
              <a:solidFill>
                <a:sysClr val="windowText" lastClr="000000"/>
              </a:solidFill>
              <a:latin typeface="Arial Narrow"/>
              <a:ea typeface="Arial Narrow"/>
              <a:cs typeface="Arial Narrow"/>
              <a:sym typeface="Arial Narrow"/>
            </a:endParaRPr>
          </a:p>
        </p:txBody>
      </p:sp>
      <p:sp>
        <p:nvSpPr>
          <p:cNvPr id="13" name="Shape 61"/>
          <p:cNvSpPr>
            <a:spLocks noGrp="1"/>
          </p:cNvSpPr>
          <p:nvPr/>
        </p:nvSpPr>
        <p:spPr>
          <a:xfrm>
            <a:off x="430088" y="3946685"/>
            <a:ext cx="8534400" cy="603551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lvl1pPr marL="342899" indent="-342899" defTabSz="457200">
              <a:spcBef>
                <a:spcPts val="600"/>
              </a:spcBef>
              <a:buSzPct val="100000"/>
              <a:buFont typeface="Arial"/>
              <a:buChar char="•"/>
              <a:defRPr sz="2000">
                <a:latin typeface="Calibri"/>
                <a:ea typeface="Calibri"/>
                <a:cs typeface="Calibri"/>
                <a:sym typeface="Calibri"/>
              </a:defRPr>
            </a:lvl1pPr>
            <a:lvl2pPr marL="790575" indent="-333375" defTabSz="457200">
              <a:spcBef>
                <a:spcPts val="600"/>
              </a:spcBef>
              <a:buSzPct val="100000"/>
              <a:buFont typeface="Arial"/>
              <a:buChar char="–"/>
              <a:defRPr sz="2000">
                <a:latin typeface="Calibri"/>
                <a:ea typeface="Calibri"/>
                <a:cs typeface="Calibri"/>
                <a:sym typeface="Calibri"/>
              </a:defRPr>
            </a:lvl2pPr>
            <a:lvl3pPr marL="1234438" indent="-320038" defTabSz="457200">
              <a:spcBef>
                <a:spcPts val="600"/>
              </a:spcBef>
              <a:buSzPct val="100000"/>
              <a:buFont typeface="Arial"/>
              <a:buChar char="•"/>
              <a:defRPr sz="2000">
                <a:latin typeface="Calibri"/>
                <a:ea typeface="Calibri"/>
                <a:cs typeface="Calibri"/>
                <a:sym typeface="Calibri"/>
              </a:defRPr>
            </a:lvl3pPr>
            <a:lvl4pPr marL="1727200" indent="-355600" defTabSz="457200">
              <a:spcBef>
                <a:spcPts val="600"/>
              </a:spcBef>
              <a:buSzPct val="100000"/>
              <a:buFont typeface="Arial"/>
              <a:buChar char="–"/>
              <a:defRPr sz="2000">
                <a:latin typeface="Calibri"/>
                <a:ea typeface="Calibri"/>
                <a:cs typeface="Calibri"/>
                <a:sym typeface="Calibri"/>
              </a:defRPr>
            </a:lvl4pPr>
            <a:lvl5pPr marL="2184400" indent="-355600" defTabSz="457200">
              <a:spcBef>
                <a:spcPts val="600"/>
              </a:spcBef>
              <a:buSzPct val="100000"/>
              <a:buFont typeface="Arial"/>
              <a:buChar char="»"/>
              <a:defRPr sz="2000">
                <a:latin typeface="Calibri"/>
                <a:ea typeface="Calibri"/>
                <a:cs typeface="Calibri"/>
                <a:sym typeface="Calibri"/>
              </a:defRPr>
            </a:lvl5pPr>
            <a:lvl6pPr marL="2514600" indent="-228600" defTabSz="457200">
              <a:spcBef>
                <a:spcPts val="600"/>
              </a:spcBef>
              <a:buSzPct val="100000"/>
              <a:buFont typeface="Arial"/>
              <a:buChar char="•"/>
              <a:defRPr sz="2000">
                <a:latin typeface="Calibri"/>
                <a:ea typeface="Calibri"/>
                <a:cs typeface="Calibri"/>
                <a:sym typeface="Calibri"/>
              </a:defRPr>
            </a:lvl6pPr>
            <a:lvl7pPr marL="2971800" indent="-228600" defTabSz="457200">
              <a:spcBef>
                <a:spcPts val="600"/>
              </a:spcBef>
              <a:buSzPct val="100000"/>
              <a:buFont typeface="Arial"/>
              <a:buChar char="•"/>
              <a:defRPr sz="2000">
                <a:latin typeface="Calibri"/>
                <a:ea typeface="Calibri"/>
                <a:cs typeface="Calibri"/>
                <a:sym typeface="Calibri"/>
              </a:defRPr>
            </a:lvl7pPr>
            <a:lvl8pPr marL="3428999" indent="-228599" defTabSz="457200">
              <a:spcBef>
                <a:spcPts val="600"/>
              </a:spcBef>
              <a:buSzPct val="100000"/>
              <a:buFont typeface="Arial"/>
              <a:buChar char="•"/>
              <a:defRPr sz="2000">
                <a:latin typeface="Calibri"/>
                <a:ea typeface="Calibri"/>
                <a:cs typeface="Calibri"/>
                <a:sym typeface="Calibri"/>
              </a:defRPr>
            </a:lvl8pPr>
            <a:lvl9pPr marL="3886199" indent="-228599" defTabSz="457200">
              <a:spcBef>
                <a:spcPts val="600"/>
              </a:spcBef>
              <a:buSzPct val="100000"/>
              <a:buFont typeface="Arial"/>
              <a:buChar char="•"/>
              <a:defRPr sz="2000">
                <a:latin typeface="Calibri"/>
                <a:ea typeface="Calibri"/>
                <a:cs typeface="Calibri"/>
                <a:sym typeface="Calibri"/>
              </a:defRPr>
            </a:lvl9pPr>
          </a:lstStyle>
          <a:p>
            <a:pPr marL="548638" indent="-548638">
              <a:spcBef>
                <a:spcPts val="500"/>
              </a:spcBef>
              <a:defRPr sz="1800"/>
            </a:pPr>
            <a:r>
              <a:rPr lang="en-CA" sz="2400" kern="0" dirty="0" smtClean="0">
                <a:solidFill>
                  <a:sysClr val="windowText" lastClr="000000"/>
                </a:solidFill>
                <a:latin typeface="Arial Narrow" panose="020B0606020202030204" pitchFamily="34" charset="0"/>
                <a:ea typeface="Arial Narrow"/>
                <a:cs typeface="Arial" panose="020B0604020202020204" pitchFamily="34" charset="0"/>
                <a:sym typeface="Arial Narrow"/>
              </a:rPr>
              <a:t>What do we Do?  </a:t>
            </a:r>
          </a:p>
          <a:p>
            <a:pPr lvl="1">
              <a:spcBef>
                <a:spcPts val="0"/>
              </a:spcBef>
            </a:pPr>
            <a:r>
              <a:rPr lang="en-CA" sz="2400" kern="0" dirty="0">
                <a:solidFill>
                  <a:sysClr val="windowText" lastClr="000000"/>
                </a:solidFill>
                <a:latin typeface="Arial Narrow" panose="020B0606020202030204" pitchFamily="34" charset="0"/>
                <a:cs typeface="Arial" panose="020B0604020202020204" pitchFamily="34" charset="0"/>
              </a:rPr>
              <a:t>Advocacy and Marketing</a:t>
            </a:r>
            <a:endParaRPr lang="en-US" sz="2400" kern="0" dirty="0">
              <a:solidFill>
                <a:sysClr val="windowText" lastClr="000000"/>
              </a:solidFill>
              <a:latin typeface="Arial Narrow" panose="020B0606020202030204" pitchFamily="34" charset="0"/>
              <a:cs typeface="Arial" panose="020B0604020202020204" pitchFamily="34" charset="0"/>
            </a:endParaRPr>
          </a:p>
          <a:p>
            <a:pPr lvl="1">
              <a:spcBef>
                <a:spcPts val="0"/>
              </a:spcBef>
            </a:pPr>
            <a:r>
              <a:rPr lang="en-CA" sz="2400" kern="0" dirty="0">
                <a:solidFill>
                  <a:sysClr val="windowText" lastClr="000000"/>
                </a:solidFill>
                <a:latin typeface="Arial Narrow" panose="020B0606020202030204" pitchFamily="34" charset="0"/>
                <a:cs typeface="Arial" panose="020B0604020202020204" pitchFamily="34" charset="0"/>
              </a:rPr>
              <a:t>Educational </a:t>
            </a:r>
            <a:r>
              <a:rPr lang="en-CA" sz="2400" kern="0" dirty="0" smtClean="0">
                <a:solidFill>
                  <a:sysClr val="windowText" lastClr="000000"/>
                </a:solidFill>
                <a:latin typeface="Arial Narrow" panose="020B0606020202030204" pitchFamily="34" charset="0"/>
                <a:cs typeface="Arial" panose="020B0604020202020204" pitchFamily="34" charset="0"/>
              </a:rPr>
              <a:t>Programs- webinars, Sport Summit</a:t>
            </a:r>
            <a:endParaRPr lang="en-US" sz="2400" kern="0" dirty="0">
              <a:solidFill>
                <a:sysClr val="windowText" lastClr="000000"/>
              </a:solidFill>
              <a:latin typeface="Arial Narrow" panose="020B0606020202030204" pitchFamily="34" charset="0"/>
              <a:cs typeface="Arial" panose="020B0604020202020204" pitchFamily="34" charset="0"/>
            </a:endParaRPr>
          </a:p>
          <a:p>
            <a:pPr lvl="1">
              <a:spcBef>
                <a:spcPts val="0"/>
              </a:spcBef>
            </a:pPr>
            <a:r>
              <a:rPr lang="en-CA" sz="2400" kern="0" dirty="0" smtClean="0">
                <a:solidFill>
                  <a:sysClr val="windowText" lastClr="000000"/>
                </a:solidFill>
                <a:latin typeface="Arial Narrow" panose="020B0606020202030204" pitchFamily="34" charset="0"/>
                <a:cs typeface="Arial" panose="020B0604020202020204" pitchFamily="34" charset="0"/>
              </a:rPr>
              <a:t>Ottawa Sport Council Foundation- endowment fund to support community sport organizations </a:t>
            </a:r>
            <a:endParaRPr lang="en-US" sz="2400" kern="0" dirty="0">
              <a:solidFill>
                <a:sysClr val="windowText" lastClr="000000"/>
              </a:solidFill>
              <a:latin typeface="Arial Narrow" panose="020B0606020202030204" pitchFamily="34" charset="0"/>
              <a:cs typeface="Arial" panose="020B0604020202020204" pitchFamily="34" charset="0"/>
            </a:endParaRPr>
          </a:p>
          <a:p>
            <a:pPr marL="548638" indent="-548638">
              <a:spcBef>
                <a:spcPts val="500"/>
              </a:spcBef>
              <a:defRPr sz="1800"/>
            </a:pPr>
            <a:endParaRPr lang="en-CA" sz="2400" kern="0" dirty="0" smtClean="0">
              <a:solidFill>
                <a:sysClr val="windowText" lastClr="000000"/>
              </a:solidFill>
              <a:latin typeface="Arial Narrow"/>
              <a:ea typeface="Arial Narrow"/>
              <a:cs typeface="Arial Narrow"/>
              <a:sym typeface="Arial Narrow"/>
            </a:endParaRPr>
          </a:p>
        </p:txBody>
      </p:sp>
      <p:sp>
        <p:nvSpPr>
          <p:cNvPr id="2" name="TextBox 1"/>
          <p:cNvSpPr txBox="1"/>
          <p:nvPr/>
        </p:nvSpPr>
        <p:spPr>
          <a:xfrm>
            <a:off x="6161019" y="3830698"/>
            <a:ext cx="2620818" cy="58477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defTabSz="457200" latinLnBrk="1" hangingPunct="0"/>
            <a:r>
              <a:rPr lang="en-US" sz="1600" kern="0" dirty="0">
                <a:solidFill>
                  <a:srgbClr val="000000"/>
                </a:solidFill>
                <a:latin typeface="Arial Narrow" panose="020B0606020202030204" pitchFamily="34" charset="0"/>
                <a:sym typeface="Helvetica Neue"/>
              </a:rPr>
              <a:t>Marcia Morris</a:t>
            </a:r>
          </a:p>
          <a:p>
            <a:pPr algn="r" defTabSz="457200" latinLnBrk="1" hangingPunct="0"/>
            <a:r>
              <a:rPr lang="en-US" sz="1600" kern="0" dirty="0">
                <a:solidFill>
                  <a:srgbClr val="000000"/>
                </a:solidFill>
                <a:latin typeface="Arial Narrow" panose="020B0606020202030204" pitchFamily="34" charset="0"/>
                <a:sym typeface="Helvetica Neue"/>
              </a:rPr>
              <a:t>ED, Ottawa Sport Council</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7215" t="23446" r="41266" b="27947"/>
          <a:stretch/>
        </p:blipFill>
        <p:spPr>
          <a:xfrm rot="5400000">
            <a:off x="6603116" y="1624989"/>
            <a:ext cx="2303362" cy="2022467"/>
          </a:xfrm>
          <a:prstGeom prst="rect">
            <a:avLst/>
          </a:prstGeom>
        </p:spPr>
      </p:pic>
    </p:spTree>
    <p:extLst>
      <p:ext uri="{BB962C8B-B14F-4D97-AF65-F5344CB8AC3E}">
        <p14:creationId xmlns:p14="http://schemas.microsoft.com/office/powerpoint/2010/main" val="201716061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xfrm>
            <a:off x="330200" y="1227825"/>
            <a:ext cx="8229600" cy="873126"/>
          </a:xfrm>
          <a:prstGeom prst="rect">
            <a:avLst/>
          </a:prstGeom>
        </p:spPr>
        <p:txBody>
          <a:bodyPr>
            <a:normAutofit/>
          </a:bodyPr>
          <a:lstStyle>
            <a:lvl1pPr>
              <a:defRPr sz="3200">
                <a:latin typeface="Arial Narrow"/>
                <a:ea typeface="Arial Narrow"/>
                <a:cs typeface="Arial Narrow"/>
                <a:sym typeface="Arial Narrow"/>
              </a:defRPr>
            </a:lvl1pPr>
          </a:lstStyle>
          <a:p>
            <a:pPr lvl="0">
              <a:defRPr sz="1800"/>
            </a:pPr>
            <a:r>
              <a:rPr lang="en-US" sz="3200" b="1" dirty="0" smtClean="0"/>
              <a:t>Clarity of roles</a:t>
            </a:r>
            <a:endParaRPr sz="3200" b="1" dirty="0"/>
          </a:p>
        </p:txBody>
      </p:sp>
      <p:sp>
        <p:nvSpPr>
          <p:cNvPr id="93" name="Shape 93"/>
          <p:cNvSpPr>
            <a:spLocks noGrp="1"/>
          </p:cNvSpPr>
          <p:nvPr>
            <p:ph type="body" idx="1"/>
          </p:nvPr>
        </p:nvSpPr>
        <p:spPr>
          <a:xfrm>
            <a:off x="330200" y="1910950"/>
            <a:ext cx="8336360" cy="5257800"/>
          </a:xfrm>
          <a:prstGeom prst="rect">
            <a:avLst/>
          </a:prstGeom>
        </p:spPr>
        <p:txBody>
          <a:bodyPr lIns="0" tIns="0" rIns="0" bIns="0">
            <a:normAutofit/>
          </a:bodyPr>
          <a:lstStyle/>
          <a:p>
            <a:pPr marL="342899" lvl="0" indent="-342899">
              <a:lnSpc>
                <a:spcPct val="90000"/>
              </a:lnSpc>
              <a:spcBef>
                <a:spcPts val="500"/>
              </a:spcBef>
              <a:defRPr sz="1800"/>
            </a:pPr>
            <a:r>
              <a:rPr lang="en-US" sz="2400" dirty="0" smtClean="0">
                <a:latin typeface="Arial Narrow"/>
                <a:ea typeface="Arial Narrow"/>
                <a:cs typeface="Arial Narrow"/>
                <a:sym typeface="Arial Narrow"/>
              </a:rPr>
              <a:t>Clarity of who is responsible for what … stated simply, the Board is responsible for oversight, risk management, planning, and hiring the senior most staff person.</a:t>
            </a:r>
          </a:p>
          <a:p>
            <a:pPr marL="342899" lvl="0" indent="-342899">
              <a:lnSpc>
                <a:spcPct val="90000"/>
              </a:lnSpc>
              <a:spcBef>
                <a:spcPts val="500"/>
              </a:spcBef>
              <a:defRPr sz="1800"/>
            </a:pPr>
            <a:r>
              <a:rPr lang="en-US" sz="2400" dirty="0" smtClean="0">
                <a:latin typeface="Arial Narrow"/>
                <a:ea typeface="Arial Narrow"/>
                <a:cs typeface="Arial Narrow"/>
                <a:sym typeface="Arial Narrow"/>
              </a:rPr>
              <a:t>The Board hires, terminates and evaluates the performance of the senior most staff person.</a:t>
            </a:r>
          </a:p>
          <a:p>
            <a:pPr marL="342899" lvl="0" indent="-342899">
              <a:lnSpc>
                <a:spcPct val="90000"/>
              </a:lnSpc>
              <a:spcBef>
                <a:spcPts val="500"/>
              </a:spcBef>
              <a:defRPr sz="1800"/>
            </a:pPr>
            <a:r>
              <a:rPr lang="en-US" sz="2400" dirty="0" smtClean="0">
                <a:latin typeface="Arial Narrow"/>
                <a:ea typeface="Arial Narrow"/>
                <a:cs typeface="Arial Narrow"/>
                <a:sym typeface="Arial Narrow"/>
              </a:rPr>
              <a:t>For organizations who have no staff, it is still important to separate the duties of the Board from the duties of the volunteers who are managing operations. Ideally, organizations avoid the same people serving in both roles.</a:t>
            </a:r>
          </a:p>
          <a:p>
            <a:pPr marL="342899" lvl="0" indent="-342899">
              <a:lnSpc>
                <a:spcPct val="90000"/>
              </a:lnSpc>
              <a:spcBef>
                <a:spcPts val="500"/>
              </a:spcBef>
              <a:defRPr sz="1800"/>
            </a:pPr>
            <a:r>
              <a:rPr lang="en-US" sz="2400" dirty="0" smtClean="0">
                <a:latin typeface="Arial Narrow"/>
                <a:ea typeface="Arial Narrow"/>
                <a:cs typeface="Arial Narrow"/>
                <a:sym typeface="Arial Narrow"/>
              </a:rPr>
              <a:t>Each Committee (both of the Board and Operations) should have Terms of Reference in place that clearly state: purpose, composition, reporting structure, decision-making, norms, timelines, etc.</a:t>
            </a: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sz="2400" dirty="0">
              <a:latin typeface="Arial Narrow"/>
              <a:ea typeface="Arial Narrow"/>
              <a:cs typeface="Arial Narrow"/>
              <a:sym typeface="Arial Narrow"/>
            </a:endParaRPr>
          </a:p>
        </p:txBody>
      </p:sp>
    </p:spTree>
  </p:cSld>
  <p:clrMapOvr>
    <a:masterClrMapping/>
  </p:clrMapOvr>
  <p:transition xmlns:p14="http://schemas.microsoft.com/office/powerpoint/2010/mai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xfrm>
            <a:off x="330200" y="1370325"/>
            <a:ext cx="8229600" cy="873126"/>
          </a:xfrm>
          <a:prstGeom prst="rect">
            <a:avLst/>
          </a:prstGeom>
        </p:spPr>
        <p:txBody>
          <a:bodyPr>
            <a:normAutofit/>
          </a:bodyPr>
          <a:lstStyle>
            <a:lvl1pPr>
              <a:defRPr sz="3200">
                <a:latin typeface="Arial Narrow"/>
                <a:ea typeface="Arial Narrow"/>
                <a:cs typeface="Arial Narrow"/>
                <a:sym typeface="Arial Narrow"/>
              </a:defRPr>
            </a:lvl1pPr>
          </a:lstStyle>
          <a:p>
            <a:pPr lvl="0">
              <a:defRPr sz="1800"/>
            </a:pPr>
            <a:r>
              <a:rPr lang="en-US" sz="3200" b="1" dirty="0" smtClean="0"/>
              <a:t>Oversight</a:t>
            </a:r>
            <a:endParaRPr sz="3200" b="1" dirty="0"/>
          </a:p>
        </p:txBody>
      </p:sp>
      <p:sp>
        <p:nvSpPr>
          <p:cNvPr id="93" name="Shape 93"/>
          <p:cNvSpPr>
            <a:spLocks noGrp="1"/>
          </p:cNvSpPr>
          <p:nvPr>
            <p:ph type="body" idx="1"/>
          </p:nvPr>
        </p:nvSpPr>
        <p:spPr>
          <a:xfrm>
            <a:off x="330200" y="2089075"/>
            <a:ext cx="8336360" cy="4549231"/>
          </a:xfrm>
          <a:prstGeom prst="rect">
            <a:avLst/>
          </a:prstGeom>
        </p:spPr>
        <p:txBody>
          <a:bodyPr lIns="0" tIns="0" rIns="0" bIns="0">
            <a:normAutofit/>
          </a:bodyPr>
          <a:lstStyle/>
          <a:p>
            <a:pPr marL="342899" lvl="0" indent="-342899">
              <a:lnSpc>
                <a:spcPct val="90000"/>
              </a:lnSpc>
              <a:spcBef>
                <a:spcPts val="500"/>
              </a:spcBef>
              <a:defRPr sz="1800"/>
            </a:pPr>
            <a:r>
              <a:rPr lang="en-US" sz="2400" dirty="0" smtClean="0">
                <a:latin typeface="Arial Narrow"/>
                <a:ea typeface="Arial Narrow"/>
                <a:cs typeface="Arial Narrow"/>
                <a:sym typeface="Arial Narrow"/>
              </a:rPr>
              <a:t>The senior most staff person (or designated volunteer) regularly reports to the Board – frequency is determined by the Board</a:t>
            </a:r>
          </a:p>
          <a:p>
            <a:pPr marL="342899" lvl="0" indent="-342899">
              <a:lnSpc>
                <a:spcPct val="90000"/>
              </a:lnSpc>
              <a:spcBef>
                <a:spcPts val="500"/>
              </a:spcBef>
              <a:defRPr sz="1800"/>
            </a:pPr>
            <a:r>
              <a:rPr lang="en-US" sz="2400" dirty="0" smtClean="0">
                <a:latin typeface="Arial Narrow"/>
                <a:ea typeface="Arial Narrow"/>
                <a:cs typeface="Arial Narrow"/>
                <a:sym typeface="Arial Narrow"/>
              </a:rPr>
              <a:t>Minutes are taken at every Board meeting and previous meeting minutes are reviewed and approved by the Board</a:t>
            </a:r>
          </a:p>
          <a:p>
            <a:pPr marL="342899" lvl="0" indent="-342899">
              <a:lnSpc>
                <a:spcPct val="90000"/>
              </a:lnSpc>
              <a:spcBef>
                <a:spcPts val="500"/>
              </a:spcBef>
              <a:defRPr sz="1800"/>
            </a:pPr>
            <a:r>
              <a:rPr lang="en-US" sz="2400" dirty="0" smtClean="0">
                <a:latin typeface="Arial Narrow"/>
                <a:ea typeface="Arial Narrow"/>
                <a:cs typeface="Arial Narrow"/>
                <a:sym typeface="Arial Narrow"/>
              </a:rPr>
              <a:t>The Board evaluates the performance of the senior most staff person (or designated volunteer) on a yearly basis based on agreed to milestones/ deliverables</a:t>
            </a:r>
          </a:p>
          <a:p>
            <a:pPr marL="342899" lvl="0" indent="-342899">
              <a:lnSpc>
                <a:spcPct val="90000"/>
              </a:lnSpc>
              <a:spcBef>
                <a:spcPts val="500"/>
              </a:spcBef>
              <a:defRPr sz="1800"/>
            </a:pPr>
            <a:r>
              <a:rPr lang="en-US" sz="2400" dirty="0" smtClean="0">
                <a:latin typeface="Arial Narrow"/>
                <a:ea typeface="Arial Narrow"/>
                <a:cs typeface="Arial Narrow"/>
                <a:sym typeface="Arial Narrow"/>
              </a:rPr>
              <a:t>The Board sets the course for the direction of the organization and ensures its fiduciary duty is met (legal and moral obligation)</a:t>
            </a:r>
          </a:p>
          <a:p>
            <a:pPr marL="342899" lvl="0" indent="-342899">
              <a:lnSpc>
                <a:spcPct val="90000"/>
              </a:lnSpc>
              <a:spcBef>
                <a:spcPts val="500"/>
              </a:spcBef>
              <a:defRPr sz="1800"/>
            </a:pPr>
            <a:r>
              <a:rPr lang="en-US" sz="2400" dirty="0" smtClean="0">
                <a:latin typeface="Arial Narrow"/>
                <a:ea typeface="Arial Narrow"/>
                <a:cs typeface="Arial Narrow"/>
                <a:sym typeface="Arial Narrow"/>
              </a:rPr>
              <a:t>The Board manages risks either formerly (through a risk management policy) or informally during Board meetings</a:t>
            </a: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sz="2400" dirty="0">
              <a:latin typeface="Arial Narrow"/>
              <a:ea typeface="Arial Narrow"/>
              <a:cs typeface="Arial Narrow"/>
              <a:sym typeface="Arial Narrow"/>
            </a:endParaRPr>
          </a:p>
        </p:txBody>
      </p:sp>
    </p:spTree>
    <p:extLst>
      <p:ext uri="{BB962C8B-B14F-4D97-AF65-F5344CB8AC3E}">
        <p14:creationId xmlns:p14="http://schemas.microsoft.com/office/powerpoint/2010/main" val="1954589153"/>
      </p:ext>
    </p:extLst>
  </p:cSld>
  <p:clrMapOvr>
    <a:masterClrMapping/>
  </p:clrMapOvr>
  <p:transition xmlns:p14="http://schemas.microsoft.com/office/powerpoint/2010/mai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xfrm>
            <a:off x="330200" y="1382200"/>
            <a:ext cx="8229600" cy="873126"/>
          </a:xfrm>
          <a:prstGeom prst="rect">
            <a:avLst/>
          </a:prstGeom>
        </p:spPr>
        <p:txBody>
          <a:bodyPr>
            <a:normAutofit/>
          </a:bodyPr>
          <a:lstStyle>
            <a:lvl1pPr>
              <a:defRPr sz="3200">
                <a:latin typeface="Arial Narrow"/>
                <a:ea typeface="Arial Narrow"/>
                <a:cs typeface="Arial Narrow"/>
                <a:sym typeface="Arial Narrow"/>
              </a:defRPr>
            </a:lvl1pPr>
          </a:lstStyle>
          <a:p>
            <a:pPr lvl="0">
              <a:defRPr sz="1800"/>
            </a:pPr>
            <a:r>
              <a:rPr lang="en-US" sz="3200" b="1" dirty="0" smtClean="0"/>
              <a:t>Planning to succeed</a:t>
            </a:r>
            <a:endParaRPr sz="3200" b="1" dirty="0"/>
          </a:p>
        </p:txBody>
      </p:sp>
      <p:sp>
        <p:nvSpPr>
          <p:cNvPr id="93" name="Shape 93"/>
          <p:cNvSpPr>
            <a:spLocks noGrp="1"/>
          </p:cNvSpPr>
          <p:nvPr>
            <p:ph type="body" idx="1"/>
          </p:nvPr>
        </p:nvSpPr>
        <p:spPr>
          <a:xfrm>
            <a:off x="330200" y="2029700"/>
            <a:ext cx="8336360" cy="5257800"/>
          </a:xfrm>
          <a:prstGeom prst="rect">
            <a:avLst/>
          </a:prstGeom>
        </p:spPr>
        <p:txBody>
          <a:bodyPr lIns="0" tIns="0" rIns="0" bIns="0">
            <a:normAutofit/>
          </a:bodyPr>
          <a:lstStyle/>
          <a:p>
            <a:pPr marL="342899" lvl="0" indent="-342899">
              <a:lnSpc>
                <a:spcPct val="90000"/>
              </a:lnSpc>
              <a:spcBef>
                <a:spcPts val="500"/>
              </a:spcBef>
              <a:defRPr sz="1800"/>
            </a:pPr>
            <a:r>
              <a:rPr lang="en-US" sz="2400" dirty="0" smtClean="0">
                <a:latin typeface="Arial Narrow"/>
                <a:ea typeface="Arial Narrow"/>
                <a:cs typeface="Arial Narrow"/>
                <a:sym typeface="Arial Narrow"/>
              </a:rPr>
              <a:t>The Board’s responsibility is to set the course for the future. The Staff or designated volunteers responsibility is to implement the strategies identified as being mission critical for success</a:t>
            </a:r>
          </a:p>
          <a:p>
            <a:pPr marL="342899" lvl="0" indent="-342899">
              <a:lnSpc>
                <a:spcPct val="90000"/>
              </a:lnSpc>
              <a:spcBef>
                <a:spcPts val="500"/>
              </a:spcBef>
              <a:defRPr sz="1800"/>
            </a:pPr>
            <a:r>
              <a:rPr lang="en-US" sz="2400" dirty="0" smtClean="0">
                <a:latin typeface="Arial Narrow"/>
                <a:ea typeface="Arial Narrow"/>
                <a:cs typeface="Arial Narrow"/>
                <a:sym typeface="Arial Narrow"/>
              </a:rPr>
              <a:t>A strategic planning process is a tool that can be used to determine relevant priorities and engage stakeholders in shaping the future of the organization. The strategic plan is the main tool the Board uses to monitor progress and to guide financial, human resources and other critical decisions</a:t>
            </a:r>
          </a:p>
          <a:p>
            <a:pPr marL="342899" lvl="0" indent="-342899">
              <a:lnSpc>
                <a:spcPct val="90000"/>
              </a:lnSpc>
              <a:spcBef>
                <a:spcPts val="500"/>
              </a:spcBef>
              <a:defRPr sz="1800"/>
            </a:pPr>
            <a:r>
              <a:rPr lang="en-US" sz="2400" dirty="0" smtClean="0">
                <a:latin typeface="Arial Narrow"/>
                <a:ea typeface="Arial Narrow"/>
                <a:cs typeface="Arial Narrow"/>
                <a:sym typeface="Arial Narrow"/>
              </a:rPr>
              <a:t>The relationship and accountability between the Board and Staff is significantly enhanced when good planning is in place</a:t>
            </a: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sz="2400" dirty="0">
              <a:latin typeface="Arial Narrow"/>
              <a:ea typeface="Arial Narrow"/>
              <a:cs typeface="Arial Narrow"/>
              <a:sym typeface="Arial Narrow"/>
            </a:endParaRPr>
          </a:p>
        </p:txBody>
      </p:sp>
    </p:spTree>
    <p:extLst>
      <p:ext uri="{BB962C8B-B14F-4D97-AF65-F5344CB8AC3E}">
        <p14:creationId xmlns:p14="http://schemas.microsoft.com/office/powerpoint/2010/main" val="1468172951"/>
      </p:ext>
    </p:extLst>
  </p:cSld>
  <p:clrMapOvr>
    <a:masterClrMapping/>
  </p:clrMapOvr>
  <p:transition xmlns:p14="http://schemas.microsoft.com/office/powerpoint/2010/mai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Narrow" panose="020B0606020202030204" pitchFamily="34" charset="0"/>
              </a:rPr>
              <a:t>Thank You</a:t>
            </a:r>
            <a:endParaRPr lang="en-US" sz="3200" b="1" dirty="0">
              <a:latin typeface="Arial Narrow" panose="020B0606020202030204" pitchFamily="34" charset="0"/>
            </a:endParaRPr>
          </a:p>
        </p:txBody>
      </p:sp>
      <p:sp>
        <p:nvSpPr>
          <p:cNvPr id="3" name="Text Placeholder 2"/>
          <p:cNvSpPr>
            <a:spLocks noGrp="1"/>
          </p:cNvSpPr>
          <p:nvPr>
            <p:ph type="body" idx="1"/>
          </p:nvPr>
        </p:nvSpPr>
        <p:spPr>
          <a:xfrm>
            <a:off x="330200" y="2362200"/>
            <a:ext cx="8336360" cy="4495800"/>
          </a:xfrm>
        </p:spPr>
        <p:txBody>
          <a:bodyPr/>
          <a:lstStyle/>
          <a:p>
            <a:pPr marL="0" indent="0">
              <a:buNone/>
            </a:pPr>
            <a:r>
              <a:rPr lang="en-US" sz="2400" dirty="0" smtClean="0">
                <a:latin typeface="Arial Narrow" panose="020B0606020202030204" pitchFamily="34" charset="0"/>
              </a:rPr>
              <a:t>This concludes Segment 2 </a:t>
            </a:r>
            <a:r>
              <a:rPr lang="en-US" sz="2400" dirty="0">
                <a:latin typeface="Arial Narrow" panose="020B0606020202030204" pitchFamily="34" charset="0"/>
              </a:rPr>
              <a:t>of </a:t>
            </a:r>
            <a:r>
              <a:rPr lang="en-US" sz="2400" i="1" dirty="0">
                <a:latin typeface="Arial Narrow" panose="020B0606020202030204" pitchFamily="34" charset="0"/>
              </a:rPr>
              <a:t>Volunteer Management: </a:t>
            </a:r>
            <a:r>
              <a:rPr lang="en-US" sz="2400" i="1" dirty="0" smtClean="0">
                <a:latin typeface="Arial Narrow" panose="020B0606020202030204" pitchFamily="34" charset="0"/>
              </a:rPr>
              <a:t>Standards</a:t>
            </a:r>
            <a:r>
              <a:rPr lang="en-US" sz="2400" i="1" dirty="0">
                <a:latin typeface="Arial Narrow" panose="020B0606020202030204" pitchFamily="34" charset="0"/>
              </a:rPr>
              <a:t>, Good Practices &amp; Practical Solutions</a:t>
            </a:r>
            <a:r>
              <a:rPr lang="en-US" sz="2400" dirty="0">
                <a:latin typeface="Arial Narrow" panose="020B0606020202030204" pitchFamily="34" charset="0"/>
              </a:rPr>
              <a:t>, </a:t>
            </a:r>
            <a:r>
              <a:rPr lang="en-US" sz="2400" dirty="0" smtClean="0">
                <a:latin typeface="Arial Narrow" panose="020B0606020202030204" pitchFamily="34" charset="0"/>
              </a:rPr>
              <a:t>continue learning by watching:</a:t>
            </a:r>
          </a:p>
          <a:p>
            <a:r>
              <a:rPr lang="en-US" sz="2400" dirty="0" smtClean="0">
                <a:latin typeface="Arial Narrow" panose="020B0606020202030204" pitchFamily="34" charset="0"/>
              </a:rPr>
              <a:t>Segment 1 on Policies</a:t>
            </a:r>
          </a:p>
          <a:p>
            <a:r>
              <a:rPr lang="en-US" sz="2400" dirty="0" smtClean="0">
                <a:latin typeface="Arial Narrow" panose="020B0606020202030204" pitchFamily="34" charset="0"/>
              </a:rPr>
              <a:t>Segment 3 on Recruitment </a:t>
            </a:r>
            <a:r>
              <a:rPr lang="en-US" sz="2400" dirty="0">
                <a:latin typeface="Arial Narrow" panose="020B0606020202030204" pitchFamily="34" charset="0"/>
              </a:rPr>
              <a:t>and </a:t>
            </a:r>
            <a:r>
              <a:rPr lang="en-US" sz="2400" dirty="0" smtClean="0">
                <a:latin typeface="Arial Narrow" panose="020B0606020202030204" pitchFamily="34" charset="0"/>
              </a:rPr>
              <a:t>Orientation</a:t>
            </a:r>
          </a:p>
          <a:p>
            <a:r>
              <a:rPr lang="en-US" sz="2400" dirty="0" smtClean="0">
                <a:latin typeface="Arial Narrow" panose="020B0606020202030204" pitchFamily="34" charset="0"/>
              </a:rPr>
              <a:t>Segment 4 on Performance </a:t>
            </a:r>
            <a:r>
              <a:rPr lang="en-US" sz="2400" dirty="0">
                <a:latin typeface="Arial Narrow" panose="020B0606020202030204" pitchFamily="34" charset="0"/>
              </a:rPr>
              <a:t>Management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4443982"/>
            <a:ext cx="4572000" cy="2414018"/>
          </a:xfrm>
          <a:prstGeom prst="rect">
            <a:avLst/>
          </a:prstGeom>
        </p:spPr>
      </p:pic>
    </p:spTree>
    <p:extLst>
      <p:ext uri="{BB962C8B-B14F-4D97-AF65-F5344CB8AC3E}">
        <p14:creationId xmlns:p14="http://schemas.microsoft.com/office/powerpoint/2010/main" val="578153222"/>
      </p:ext>
    </p:extLst>
  </p:cSld>
  <p:clrMapOvr>
    <a:masterClrMapping/>
  </p:clrMapOvr>
  <p:transition xmlns:p14="http://schemas.microsoft.com/office/powerpoint/2010/mai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Communication\Webinars\Ottawa Sport Council\Fall 2016\Graphics\Volunteer\volunteer next slide.f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14400" y="1164888"/>
            <a:ext cx="3657600" cy="55399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3000" i="1" u="none" strike="noStrike" cap="none" spc="0" normalizeH="0" baseline="0" dirty="0" smtClean="0">
                <a:ln>
                  <a:noFill/>
                </a:ln>
                <a:solidFill>
                  <a:schemeClr val="bg1"/>
                </a:solidFill>
                <a:effectLst/>
                <a:uFillTx/>
                <a:latin typeface="Myriad Pro" pitchFamily="34" charset="0"/>
                <a:sym typeface="Helvetica Neue"/>
              </a:rPr>
              <a:t>Segment 3 of 4</a:t>
            </a:r>
            <a:endParaRPr kumimoji="0" lang="en-US" sz="3000" i="1" u="none" strike="noStrike" cap="none" spc="0" normalizeH="0" baseline="0" dirty="0">
              <a:ln>
                <a:noFill/>
              </a:ln>
              <a:solidFill>
                <a:schemeClr val="bg1"/>
              </a:solidFill>
              <a:effectLst/>
              <a:uFillTx/>
              <a:latin typeface="Myriad Pro" pitchFamily="34" charset="0"/>
              <a:sym typeface="Helvetica Neue"/>
            </a:endParaRPr>
          </a:p>
        </p:txBody>
      </p:sp>
    </p:spTree>
    <p:extLst>
      <p:ext uri="{BB962C8B-B14F-4D97-AF65-F5344CB8AC3E}">
        <p14:creationId xmlns:p14="http://schemas.microsoft.com/office/powerpoint/2010/main" val="275491339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normAutofit/>
          </a:bodyPr>
          <a:lstStyle>
            <a:lvl1pPr>
              <a:defRPr sz="3200">
                <a:latin typeface="Arial Narrow"/>
                <a:ea typeface="Arial Narrow"/>
                <a:cs typeface="Arial Narrow"/>
                <a:sym typeface="Arial Narrow"/>
              </a:defRPr>
            </a:lvl1pPr>
          </a:lstStyle>
          <a:p>
            <a:pPr lvl="0" algn="ctr">
              <a:defRPr sz="1800"/>
            </a:pPr>
            <a:r>
              <a:rPr lang="en-US" sz="3200" b="1" i="1" dirty="0" smtClean="0"/>
              <a:t>Recruitment &amp; Orientation</a:t>
            </a:r>
            <a:endParaRPr sz="3200" b="1" i="1" dirty="0"/>
          </a:p>
        </p:txBody>
      </p:sp>
      <p:sp>
        <p:nvSpPr>
          <p:cNvPr id="93" name="Shape 93"/>
          <p:cNvSpPr>
            <a:spLocks noGrp="1"/>
          </p:cNvSpPr>
          <p:nvPr>
            <p:ph type="body" idx="1"/>
          </p:nvPr>
        </p:nvSpPr>
        <p:spPr>
          <a:prstGeom prst="rect">
            <a:avLst/>
          </a:prstGeom>
        </p:spPr>
        <p:txBody>
          <a:bodyPr lIns="0" tIns="0" rIns="0" bIns="0">
            <a:normAutofit/>
          </a:bodyPr>
          <a:lstStyle/>
          <a:p>
            <a:pPr marL="0" lvl="0" indent="0">
              <a:lnSpc>
                <a:spcPct val="90000"/>
              </a:lnSpc>
              <a:spcBef>
                <a:spcPts val="500"/>
              </a:spcBef>
              <a:buNone/>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sz="2400" dirty="0">
              <a:latin typeface="Arial Narrow"/>
              <a:ea typeface="Arial Narrow"/>
              <a:cs typeface="Arial Narrow"/>
              <a:sym typeface="Arial Narrow"/>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874"/>
          <a:stretch/>
        </p:blipFill>
        <p:spPr bwMode="auto">
          <a:xfrm>
            <a:off x="968097" y="2238671"/>
            <a:ext cx="7199290" cy="402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3083759"/>
      </p:ext>
    </p:extLst>
  </p:cSld>
  <p:clrMapOvr>
    <a:masterClrMapping/>
  </p:clrMapOvr>
  <p:transition xmlns:p14="http://schemas.microsoft.com/office/powerpoint/2010/mai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xfrm>
            <a:off x="330200" y="1227825"/>
            <a:ext cx="8229600" cy="873126"/>
          </a:xfrm>
          <a:prstGeom prst="rect">
            <a:avLst/>
          </a:prstGeom>
        </p:spPr>
        <p:txBody>
          <a:bodyPr>
            <a:normAutofit/>
          </a:bodyPr>
          <a:lstStyle>
            <a:lvl1pPr>
              <a:defRPr sz="3200">
                <a:latin typeface="Arial Narrow"/>
                <a:ea typeface="Arial Narrow"/>
                <a:cs typeface="Arial Narrow"/>
                <a:sym typeface="Arial Narrow"/>
              </a:defRPr>
            </a:lvl1pPr>
          </a:lstStyle>
          <a:p>
            <a:pPr lvl="0">
              <a:defRPr sz="1800"/>
            </a:pPr>
            <a:r>
              <a:rPr lang="en-US" sz="3200" b="1" dirty="0" smtClean="0"/>
              <a:t>Map out your needs</a:t>
            </a:r>
            <a:endParaRPr sz="3200" b="1" dirty="0"/>
          </a:p>
        </p:txBody>
      </p:sp>
      <p:sp>
        <p:nvSpPr>
          <p:cNvPr id="93" name="Shape 93"/>
          <p:cNvSpPr>
            <a:spLocks noGrp="1"/>
          </p:cNvSpPr>
          <p:nvPr>
            <p:ph type="body" idx="1"/>
          </p:nvPr>
        </p:nvSpPr>
        <p:spPr>
          <a:xfrm>
            <a:off x="330200" y="1827825"/>
            <a:ext cx="8540668" cy="4454224"/>
          </a:xfrm>
          <a:prstGeom prst="rect">
            <a:avLst/>
          </a:prstGeom>
        </p:spPr>
        <p:txBody>
          <a:bodyPr lIns="0" tIns="0" rIns="0" bIns="0">
            <a:normAutofit/>
          </a:bodyPr>
          <a:lstStyle/>
          <a:p>
            <a:pPr lvl="0">
              <a:lnSpc>
                <a:spcPct val="90000"/>
              </a:lnSpc>
              <a:spcBef>
                <a:spcPts val="500"/>
              </a:spcBef>
              <a:defRPr sz="1800"/>
            </a:pPr>
            <a:r>
              <a:rPr lang="en-US" sz="2400" dirty="0" smtClean="0">
                <a:latin typeface="Arial Narrow"/>
                <a:ea typeface="Arial Narrow"/>
                <a:cs typeface="Arial Narrow"/>
                <a:sym typeface="Arial Narrow"/>
              </a:rPr>
              <a:t>Determine your needs – this might mean conducting an organizational review; check out what other clubs are doing and how they are structured</a:t>
            </a:r>
          </a:p>
          <a:p>
            <a:pPr>
              <a:lnSpc>
                <a:spcPct val="90000"/>
              </a:lnSpc>
              <a:spcBef>
                <a:spcPts val="500"/>
              </a:spcBef>
              <a:defRPr sz="1800"/>
            </a:pPr>
            <a:r>
              <a:rPr lang="en-US" sz="2400" dirty="0">
                <a:latin typeface="Arial Narrow"/>
                <a:ea typeface="Arial Narrow"/>
                <a:cs typeface="Arial Narrow"/>
                <a:sym typeface="Arial Narrow"/>
              </a:rPr>
              <a:t>Do a skills matrix for your Board; avoid duplicating with the skills you already have</a:t>
            </a:r>
          </a:p>
          <a:p>
            <a:pPr>
              <a:lnSpc>
                <a:spcPct val="90000"/>
              </a:lnSpc>
              <a:spcBef>
                <a:spcPts val="500"/>
              </a:spcBef>
              <a:defRPr sz="1800"/>
            </a:pPr>
            <a:r>
              <a:rPr lang="en-US" sz="2400" dirty="0" smtClean="0">
                <a:latin typeface="Arial Narrow"/>
                <a:ea typeface="Arial Narrow"/>
                <a:cs typeface="Arial Narrow"/>
                <a:sym typeface="Arial Narrow"/>
              </a:rPr>
              <a:t>Strike </a:t>
            </a:r>
            <a:r>
              <a:rPr lang="en-US" sz="2400" dirty="0">
                <a:latin typeface="Arial Narrow"/>
                <a:ea typeface="Arial Narrow"/>
                <a:cs typeface="Arial Narrow"/>
                <a:sym typeface="Arial Narrow"/>
              </a:rPr>
              <a:t>a </a:t>
            </a:r>
            <a:r>
              <a:rPr lang="en-US" sz="2400" dirty="0" smtClean="0">
                <a:latin typeface="Arial Narrow"/>
                <a:ea typeface="Arial Narrow"/>
                <a:cs typeface="Arial Narrow"/>
                <a:sym typeface="Arial Narrow"/>
              </a:rPr>
              <a:t>hiring/ recruiting </a:t>
            </a:r>
            <a:r>
              <a:rPr lang="en-US" sz="2400" dirty="0">
                <a:latin typeface="Arial Narrow"/>
                <a:ea typeface="Arial Narrow"/>
                <a:cs typeface="Arial Narrow"/>
                <a:sym typeface="Arial Narrow"/>
              </a:rPr>
              <a:t>committee</a:t>
            </a:r>
          </a:p>
          <a:p>
            <a:pPr lvl="0">
              <a:lnSpc>
                <a:spcPct val="90000"/>
              </a:lnSpc>
              <a:spcBef>
                <a:spcPts val="500"/>
              </a:spcBef>
              <a:defRPr sz="1800"/>
            </a:pPr>
            <a:r>
              <a:rPr lang="en-US" sz="2400" dirty="0" smtClean="0">
                <a:latin typeface="Arial Narrow"/>
                <a:ea typeface="Arial Narrow"/>
                <a:cs typeface="Arial Narrow"/>
                <a:sym typeface="Arial Narrow"/>
              </a:rPr>
              <a:t>Connect </a:t>
            </a:r>
            <a:r>
              <a:rPr lang="en-US" sz="2400" dirty="0">
                <a:latin typeface="Arial Narrow"/>
                <a:ea typeface="Arial Narrow"/>
                <a:cs typeface="Arial Narrow"/>
                <a:sym typeface="Arial Narrow"/>
              </a:rPr>
              <a:t>with other organizations and borrow templates</a:t>
            </a:r>
          </a:p>
          <a:p>
            <a:pPr lvl="0">
              <a:lnSpc>
                <a:spcPct val="90000"/>
              </a:lnSpc>
              <a:spcBef>
                <a:spcPts val="500"/>
              </a:spcBef>
              <a:defRPr sz="1800"/>
            </a:pPr>
            <a:r>
              <a:rPr lang="en-US" sz="2400" dirty="0" smtClean="0">
                <a:latin typeface="Arial Narrow"/>
                <a:ea typeface="Arial Narrow"/>
                <a:cs typeface="Arial Narrow"/>
                <a:sym typeface="Arial Narrow"/>
              </a:rPr>
              <a:t>Write good job/ volunteer descriptions </a:t>
            </a:r>
            <a:r>
              <a:rPr lang="en-US" sz="2400" dirty="0">
                <a:latin typeface="Arial Narrow"/>
                <a:ea typeface="Arial Narrow"/>
                <a:cs typeface="Arial Narrow"/>
                <a:sym typeface="Arial Narrow"/>
              </a:rPr>
              <a:t>… </a:t>
            </a:r>
            <a:r>
              <a:rPr lang="en-US" sz="2400" dirty="0" smtClean="0">
                <a:latin typeface="Arial Narrow"/>
                <a:ea typeface="Arial Narrow"/>
                <a:cs typeface="Arial Narrow"/>
                <a:sym typeface="Arial Narrow"/>
              </a:rPr>
              <a:t>review them </a:t>
            </a:r>
            <a:r>
              <a:rPr lang="en-US" sz="2400" dirty="0">
                <a:latin typeface="Arial Narrow"/>
                <a:ea typeface="Arial Narrow"/>
                <a:cs typeface="Arial Narrow"/>
                <a:sym typeface="Arial Narrow"/>
              </a:rPr>
              <a:t>annually</a:t>
            </a:r>
          </a:p>
          <a:p>
            <a:pPr lvl="0">
              <a:lnSpc>
                <a:spcPct val="90000"/>
              </a:lnSpc>
              <a:spcBef>
                <a:spcPts val="500"/>
              </a:spcBef>
              <a:defRPr sz="1800"/>
            </a:pPr>
            <a:r>
              <a:rPr lang="en-US" sz="2400" dirty="0">
                <a:latin typeface="Arial Narrow"/>
                <a:ea typeface="Arial Narrow"/>
                <a:cs typeface="Arial Narrow"/>
                <a:sym typeface="Arial Narrow"/>
              </a:rPr>
              <a:t>Conduct </a:t>
            </a:r>
            <a:r>
              <a:rPr lang="en-US" sz="2400" dirty="0" smtClean="0">
                <a:latin typeface="Arial Narrow"/>
                <a:ea typeface="Arial Narrow"/>
                <a:cs typeface="Arial Narrow"/>
                <a:sym typeface="Arial Narrow"/>
              </a:rPr>
              <a:t>quality interviews: ask powerful questions; get creative; look for ‘fit’ … </a:t>
            </a:r>
            <a:r>
              <a:rPr lang="en-US" sz="2400" dirty="0">
                <a:latin typeface="Arial Narrow"/>
                <a:ea typeface="Arial Narrow"/>
                <a:cs typeface="Arial Narrow"/>
                <a:sym typeface="Arial Narrow"/>
              </a:rPr>
              <a:t>and check </a:t>
            </a:r>
            <a:r>
              <a:rPr lang="en-US" sz="2400" dirty="0" smtClean="0">
                <a:latin typeface="Arial Narrow"/>
                <a:ea typeface="Arial Narrow"/>
                <a:cs typeface="Arial Narrow"/>
                <a:sym typeface="Arial Narrow"/>
              </a:rPr>
              <a:t>references</a:t>
            </a:r>
          </a:p>
          <a:p>
            <a:pPr lvl="0">
              <a:lnSpc>
                <a:spcPct val="90000"/>
              </a:lnSpc>
              <a:spcBef>
                <a:spcPts val="500"/>
              </a:spcBef>
              <a:defRPr sz="1800"/>
            </a:pPr>
            <a:r>
              <a:rPr lang="en-US" sz="2400" dirty="0" smtClean="0">
                <a:latin typeface="Arial Narrow"/>
                <a:ea typeface="Arial Narrow"/>
                <a:cs typeface="Arial Narrow"/>
                <a:sym typeface="Arial Narrow"/>
              </a:rPr>
              <a:t>Introduce your candidate(s) to the other Board members and Staff in a casual session. Get feedback.</a:t>
            </a: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sz="2400" dirty="0">
              <a:latin typeface="Arial Narrow"/>
              <a:ea typeface="Arial Narrow"/>
              <a:cs typeface="Arial Narrow"/>
              <a:sym typeface="Arial Narrow"/>
            </a:endParaRPr>
          </a:p>
        </p:txBody>
      </p:sp>
    </p:spTree>
    <p:extLst>
      <p:ext uri="{BB962C8B-B14F-4D97-AF65-F5344CB8AC3E}">
        <p14:creationId xmlns:p14="http://schemas.microsoft.com/office/powerpoint/2010/main" val="902564113"/>
      </p:ext>
    </p:extLst>
  </p:cSld>
  <p:clrMapOvr>
    <a:masterClrMapping/>
  </p:clrMapOvr>
  <p:transition xmlns:p14="http://schemas.microsoft.com/office/powerpoint/2010/mai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xfrm>
            <a:off x="330200" y="1322825"/>
            <a:ext cx="8229600" cy="873126"/>
          </a:xfrm>
          <a:prstGeom prst="rect">
            <a:avLst/>
          </a:prstGeom>
        </p:spPr>
        <p:txBody>
          <a:bodyPr>
            <a:normAutofit/>
          </a:bodyPr>
          <a:lstStyle>
            <a:lvl1pPr>
              <a:defRPr sz="3200">
                <a:latin typeface="Arial Narrow"/>
                <a:ea typeface="Arial Narrow"/>
                <a:cs typeface="Arial Narrow"/>
                <a:sym typeface="Arial Narrow"/>
              </a:defRPr>
            </a:lvl1pPr>
          </a:lstStyle>
          <a:p>
            <a:pPr lvl="0">
              <a:defRPr sz="1800"/>
            </a:pPr>
            <a:r>
              <a:rPr lang="en-US" sz="3200" b="1" dirty="0" smtClean="0"/>
              <a:t>Recruit wisely</a:t>
            </a:r>
            <a:endParaRPr sz="3200" b="1" dirty="0"/>
          </a:p>
        </p:txBody>
      </p:sp>
      <p:sp>
        <p:nvSpPr>
          <p:cNvPr id="93" name="Shape 93"/>
          <p:cNvSpPr>
            <a:spLocks noGrp="1"/>
          </p:cNvSpPr>
          <p:nvPr>
            <p:ph type="body" idx="1"/>
          </p:nvPr>
        </p:nvSpPr>
        <p:spPr>
          <a:xfrm>
            <a:off x="330200" y="2024500"/>
            <a:ext cx="8686800" cy="5429250"/>
          </a:xfrm>
          <a:prstGeom prst="rect">
            <a:avLst/>
          </a:prstGeom>
        </p:spPr>
        <p:txBody>
          <a:bodyPr lIns="0" tIns="0" rIns="0" bIns="0">
            <a:normAutofit/>
          </a:bodyPr>
          <a:lstStyle/>
          <a:p>
            <a:pPr marL="342899" lvl="0" indent="-342899">
              <a:lnSpc>
                <a:spcPct val="90000"/>
              </a:lnSpc>
              <a:spcBef>
                <a:spcPts val="500"/>
              </a:spcBef>
              <a:defRPr sz="1800"/>
            </a:pPr>
            <a:r>
              <a:rPr lang="en-US" sz="2400" dirty="0" smtClean="0">
                <a:latin typeface="Arial Narrow"/>
                <a:ea typeface="Arial Narrow"/>
                <a:cs typeface="Arial Narrow"/>
                <a:sym typeface="Arial Narrow"/>
              </a:rPr>
              <a:t>Ensure you recruit volunteers that have the skills, knowledge, time, desire, and credibility for the assignment.</a:t>
            </a:r>
          </a:p>
          <a:p>
            <a:pPr marL="342899" lvl="0" indent="-342899">
              <a:lnSpc>
                <a:spcPct val="90000"/>
              </a:lnSpc>
              <a:spcBef>
                <a:spcPts val="500"/>
              </a:spcBef>
              <a:defRPr sz="1800"/>
            </a:pPr>
            <a:r>
              <a:rPr lang="en-US" sz="2400" dirty="0" smtClean="0">
                <a:latin typeface="Arial Narrow"/>
                <a:ea typeface="Arial Narrow"/>
                <a:cs typeface="Arial Narrow"/>
                <a:sym typeface="Arial Narrow"/>
              </a:rPr>
              <a:t>Publish job descriptions for each role; provide minimum time and training requirements; be clear about accountability.</a:t>
            </a:r>
          </a:p>
          <a:p>
            <a:pPr marL="342899" lvl="0" indent="-342899">
              <a:lnSpc>
                <a:spcPct val="90000"/>
              </a:lnSpc>
              <a:spcBef>
                <a:spcPts val="500"/>
              </a:spcBef>
              <a:defRPr sz="1800"/>
            </a:pPr>
            <a:r>
              <a:rPr lang="en-US" sz="2400" dirty="0" smtClean="0">
                <a:latin typeface="Arial Narrow"/>
                <a:ea typeface="Arial Narrow"/>
                <a:cs typeface="Arial Narrow"/>
                <a:sym typeface="Arial Narrow"/>
              </a:rPr>
              <a:t>For volunteers dealing with vulnerable populations, ensure they have a valid Police Record Check; conduct reference checks; coordinate an interview to ensure fit.</a:t>
            </a:r>
          </a:p>
          <a:p>
            <a:pPr marL="342899" lvl="0" indent="-342899">
              <a:lnSpc>
                <a:spcPct val="90000"/>
              </a:lnSpc>
              <a:spcBef>
                <a:spcPts val="500"/>
              </a:spcBef>
              <a:defRPr sz="1800"/>
            </a:pPr>
            <a:r>
              <a:rPr lang="en-US" sz="2400" dirty="0" smtClean="0">
                <a:latin typeface="Arial Narrow"/>
                <a:ea typeface="Arial Narrow"/>
                <a:cs typeface="Arial Narrow"/>
                <a:sym typeface="Arial Narrow"/>
              </a:rPr>
              <a:t>Ensure you have shared expectations of what these roles entail.</a:t>
            </a:r>
          </a:p>
          <a:p>
            <a:pPr marL="0" lvl="0" indent="0">
              <a:lnSpc>
                <a:spcPct val="90000"/>
              </a:lnSpc>
              <a:spcBef>
                <a:spcPts val="500"/>
              </a:spcBef>
              <a:buNone/>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sz="2400" dirty="0">
              <a:latin typeface="Arial Narrow"/>
              <a:ea typeface="Arial Narrow"/>
              <a:cs typeface="Arial Narrow"/>
              <a:sym typeface="Arial Narrow"/>
            </a:endParaRPr>
          </a:p>
        </p:txBody>
      </p:sp>
      <p:sp>
        <p:nvSpPr>
          <p:cNvPr id="94" name="Shape 9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solidFill>
                  <a:srgbClr val="000000"/>
                </a:solidFill>
              </a:defRPr>
            </a:pPr>
            <a:endParaRPr sz="1200" dirty="0">
              <a:solidFill>
                <a:srgbClr val="898989"/>
              </a:solidFill>
            </a:endParaRPr>
          </a:p>
        </p:txBody>
      </p:sp>
    </p:spTree>
    <p:extLst>
      <p:ext uri="{BB962C8B-B14F-4D97-AF65-F5344CB8AC3E}">
        <p14:creationId xmlns:p14="http://schemas.microsoft.com/office/powerpoint/2010/main" val="1875161717"/>
      </p:ext>
    </p:extLst>
  </p:cSld>
  <p:clrMapOvr>
    <a:masterClrMapping/>
  </p:clrMapOvr>
  <p:transition xmlns:p14="http://schemas.microsoft.com/office/powerpoint/2010/mai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xfrm>
            <a:off x="330200" y="1168450"/>
            <a:ext cx="8229600" cy="873126"/>
          </a:xfrm>
          <a:prstGeom prst="rect">
            <a:avLst/>
          </a:prstGeom>
        </p:spPr>
        <p:txBody>
          <a:bodyPr>
            <a:normAutofit/>
          </a:bodyPr>
          <a:lstStyle>
            <a:lvl1pPr>
              <a:defRPr sz="3200">
                <a:latin typeface="Arial Narrow"/>
                <a:ea typeface="Arial Narrow"/>
                <a:cs typeface="Arial Narrow"/>
                <a:sym typeface="Arial Narrow"/>
              </a:defRPr>
            </a:lvl1pPr>
          </a:lstStyle>
          <a:p>
            <a:pPr lvl="0">
              <a:defRPr sz="1800"/>
            </a:pPr>
            <a:r>
              <a:rPr lang="en-US" sz="3200" b="1" dirty="0" smtClean="0"/>
              <a:t>Retaining the ‘great’ ones</a:t>
            </a:r>
            <a:endParaRPr sz="3200" b="1" dirty="0"/>
          </a:p>
        </p:txBody>
      </p:sp>
      <p:sp>
        <p:nvSpPr>
          <p:cNvPr id="93" name="Shape 93"/>
          <p:cNvSpPr>
            <a:spLocks noGrp="1"/>
          </p:cNvSpPr>
          <p:nvPr>
            <p:ph type="body" idx="1"/>
          </p:nvPr>
        </p:nvSpPr>
        <p:spPr>
          <a:xfrm>
            <a:off x="330200" y="1792200"/>
            <a:ext cx="8336360" cy="4394846"/>
          </a:xfrm>
          <a:prstGeom prst="rect">
            <a:avLst/>
          </a:prstGeom>
        </p:spPr>
        <p:txBody>
          <a:bodyPr lIns="0" tIns="0" rIns="0" bIns="0">
            <a:normAutofit/>
          </a:bodyPr>
          <a:lstStyle/>
          <a:p>
            <a:pPr lvl="0">
              <a:lnSpc>
                <a:spcPct val="90000"/>
              </a:lnSpc>
              <a:spcBef>
                <a:spcPts val="500"/>
              </a:spcBef>
              <a:defRPr sz="1800"/>
            </a:pPr>
            <a:r>
              <a:rPr lang="en-US" sz="2400" dirty="0" smtClean="0">
                <a:latin typeface="Arial Narrow"/>
                <a:ea typeface="Arial Narrow"/>
                <a:cs typeface="Arial Narrow"/>
                <a:sym typeface="Arial Narrow"/>
              </a:rPr>
              <a:t>Once hired, support your new volunteer/ Staff throughout the entry process. Remember, it takes about a year to acclimatize to the new culture</a:t>
            </a:r>
          </a:p>
          <a:p>
            <a:pPr lvl="0">
              <a:lnSpc>
                <a:spcPct val="90000"/>
              </a:lnSpc>
              <a:spcBef>
                <a:spcPts val="500"/>
              </a:spcBef>
              <a:defRPr sz="1800"/>
            </a:pPr>
            <a:r>
              <a:rPr lang="en-US" sz="2400" dirty="0" smtClean="0">
                <a:latin typeface="Arial Narrow"/>
                <a:ea typeface="Arial Narrow"/>
                <a:cs typeface="Arial Narrow"/>
                <a:sym typeface="Arial Narrow"/>
              </a:rPr>
              <a:t>Set specific milestones and ensure clarity of reporting structure</a:t>
            </a:r>
          </a:p>
          <a:p>
            <a:pPr>
              <a:lnSpc>
                <a:spcPct val="90000"/>
              </a:lnSpc>
              <a:spcBef>
                <a:spcPts val="500"/>
              </a:spcBef>
              <a:defRPr sz="1800"/>
            </a:pPr>
            <a:r>
              <a:rPr lang="en-US" sz="2400" dirty="0">
                <a:latin typeface="Arial Narrow"/>
                <a:ea typeface="Arial Narrow"/>
                <a:cs typeface="Arial Narrow"/>
                <a:sym typeface="Arial Narrow"/>
              </a:rPr>
              <a:t>Conduct an orientation process; assign a more seasoned volunteer to mentor the new recruit;  check-in to see how they are doing.</a:t>
            </a:r>
          </a:p>
          <a:p>
            <a:pPr lvl="0">
              <a:lnSpc>
                <a:spcPct val="90000"/>
              </a:lnSpc>
              <a:spcBef>
                <a:spcPts val="500"/>
              </a:spcBef>
              <a:defRPr sz="1800"/>
            </a:pPr>
            <a:r>
              <a:rPr lang="en-US" sz="2400" dirty="0" smtClean="0">
                <a:latin typeface="Arial Narrow"/>
                <a:ea typeface="Arial Narrow"/>
                <a:cs typeface="Arial Narrow"/>
                <a:sym typeface="Arial Narrow"/>
              </a:rPr>
              <a:t>Offer </a:t>
            </a:r>
            <a:r>
              <a:rPr lang="en-US" sz="2400" dirty="0">
                <a:latin typeface="Arial Narrow"/>
                <a:ea typeface="Arial Narrow"/>
                <a:cs typeface="Arial Narrow"/>
                <a:sym typeface="Arial Narrow"/>
              </a:rPr>
              <a:t>up </a:t>
            </a:r>
            <a:r>
              <a:rPr lang="en-US" sz="2400" dirty="0" smtClean="0">
                <a:latin typeface="Arial Narrow"/>
                <a:ea typeface="Arial Narrow"/>
                <a:cs typeface="Arial Narrow"/>
                <a:sym typeface="Arial Narrow"/>
              </a:rPr>
              <a:t>training opportunities </a:t>
            </a:r>
            <a:r>
              <a:rPr lang="en-US" sz="2400" dirty="0">
                <a:latin typeface="Arial Narrow"/>
                <a:ea typeface="Arial Narrow"/>
                <a:cs typeface="Arial Narrow"/>
                <a:sym typeface="Arial Narrow"/>
              </a:rPr>
              <a:t>… easier to train the great ones </a:t>
            </a:r>
          </a:p>
          <a:p>
            <a:pPr lvl="0">
              <a:lnSpc>
                <a:spcPct val="90000"/>
              </a:lnSpc>
              <a:spcBef>
                <a:spcPts val="500"/>
              </a:spcBef>
              <a:defRPr sz="1800"/>
            </a:pPr>
            <a:r>
              <a:rPr lang="en-US" sz="2400" dirty="0">
                <a:latin typeface="Arial Narrow"/>
                <a:ea typeface="Arial Narrow"/>
                <a:cs typeface="Arial Narrow"/>
                <a:sym typeface="Arial Narrow"/>
              </a:rPr>
              <a:t>Change of scenery… look to deploy in different area of the organization</a:t>
            </a:r>
          </a:p>
          <a:p>
            <a:pPr lvl="0">
              <a:lnSpc>
                <a:spcPct val="90000"/>
              </a:lnSpc>
              <a:spcBef>
                <a:spcPts val="500"/>
              </a:spcBef>
              <a:defRPr sz="1800"/>
            </a:pPr>
            <a:r>
              <a:rPr lang="en-US" sz="2400" dirty="0">
                <a:latin typeface="Arial Narrow"/>
                <a:ea typeface="Arial Narrow"/>
                <a:cs typeface="Arial Narrow"/>
                <a:sym typeface="Arial Narrow"/>
              </a:rPr>
              <a:t>Evaluate performance … feedback is key</a:t>
            </a:r>
          </a:p>
          <a:p>
            <a:pPr lvl="0">
              <a:lnSpc>
                <a:spcPct val="90000"/>
              </a:lnSpc>
              <a:spcBef>
                <a:spcPts val="500"/>
              </a:spcBef>
              <a:defRPr sz="1800"/>
            </a:pPr>
            <a:r>
              <a:rPr lang="en-US" sz="2400" dirty="0">
                <a:latin typeface="Arial Narrow"/>
                <a:ea typeface="Arial Narrow"/>
                <a:cs typeface="Arial Narrow"/>
                <a:sym typeface="Arial Narrow"/>
              </a:rPr>
              <a:t>Say thank you … recognize exemplar performance </a:t>
            </a:r>
            <a:endParaRPr lang="en-US" sz="2400" dirty="0" smtClean="0">
              <a:latin typeface="Arial Narrow"/>
              <a:ea typeface="Arial Narrow"/>
              <a:cs typeface="Arial Narrow"/>
              <a:sym typeface="Arial Narrow"/>
            </a:endParaRPr>
          </a:p>
          <a:p>
            <a:pPr lvl="0">
              <a:lnSpc>
                <a:spcPct val="90000"/>
              </a:lnSpc>
              <a:spcBef>
                <a:spcPts val="500"/>
              </a:spcBef>
              <a:defRPr sz="1800"/>
            </a:pPr>
            <a:r>
              <a:rPr lang="en-US" sz="2400" dirty="0" smtClean="0">
                <a:latin typeface="Arial Narrow"/>
                <a:ea typeface="Arial Narrow"/>
                <a:cs typeface="Arial Narrow"/>
                <a:sym typeface="Arial Narrow"/>
              </a:rPr>
              <a:t>Develop a succession plan for Board and Staff so that when they leave, the corporate memory is preserved</a:t>
            </a: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sz="2400" dirty="0">
              <a:latin typeface="Arial Narrow"/>
              <a:ea typeface="Arial Narrow"/>
              <a:cs typeface="Arial Narrow"/>
              <a:sym typeface="Arial Narrow"/>
            </a:endParaRPr>
          </a:p>
        </p:txBody>
      </p:sp>
    </p:spTree>
    <p:extLst>
      <p:ext uri="{BB962C8B-B14F-4D97-AF65-F5344CB8AC3E}">
        <p14:creationId xmlns:p14="http://schemas.microsoft.com/office/powerpoint/2010/main" val="3997353061"/>
      </p:ext>
    </p:extLst>
  </p:cSld>
  <p:clrMapOvr>
    <a:masterClrMapping/>
  </p:clrMapOvr>
  <p:transition xmlns:p14="http://schemas.microsoft.com/office/powerpoint/2010/mai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normAutofit/>
          </a:bodyPr>
          <a:lstStyle>
            <a:lvl1pPr>
              <a:defRPr sz="3200">
                <a:latin typeface="Arial Narrow"/>
                <a:ea typeface="Arial Narrow"/>
                <a:cs typeface="Arial Narrow"/>
                <a:sym typeface="Arial Narrow"/>
              </a:defRPr>
            </a:lvl1pPr>
          </a:lstStyle>
          <a:p>
            <a:pPr lvl="0">
              <a:defRPr sz="1800"/>
            </a:pPr>
            <a:r>
              <a:rPr lang="en-US" sz="3200" b="1" dirty="0" smtClean="0"/>
              <a:t>The importance of Board orientation</a:t>
            </a:r>
            <a:endParaRPr sz="3200" b="1" dirty="0"/>
          </a:p>
        </p:txBody>
      </p:sp>
      <p:sp>
        <p:nvSpPr>
          <p:cNvPr id="93" name="Shape 93"/>
          <p:cNvSpPr>
            <a:spLocks noGrp="1"/>
          </p:cNvSpPr>
          <p:nvPr>
            <p:ph type="body" idx="1"/>
          </p:nvPr>
        </p:nvSpPr>
        <p:spPr>
          <a:xfrm>
            <a:off x="330200" y="2124700"/>
            <a:ext cx="8336360" cy="5257800"/>
          </a:xfrm>
          <a:prstGeom prst="rect">
            <a:avLst/>
          </a:prstGeom>
        </p:spPr>
        <p:txBody>
          <a:bodyPr lIns="0" tIns="0" rIns="0" bIns="0">
            <a:normAutofit/>
          </a:bodyPr>
          <a:lstStyle/>
          <a:p>
            <a:pPr lvl="0">
              <a:lnSpc>
                <a:spcPct val="90000"/>
              </a:lnSpc>
              <a:spcBef>
                <a:spcPts val="500"/>
              </a:spcBef>
              <a:defRPr sz="1800"/>
            </a:pPr>
            <a:r>
              <a:rPr lang="en-US" sz="2400" dirty="0" smtClean="0">
                <a:latin typeface="Arial Narrow"/>
                <a:ea typeface="Arial Narrow"/>
                <a:cs typeface="Arial Narrow"/>
                <a:sym typeface="Arial Narrow"/>
              </a:rPr>
              <a:t>Share your by-laws and other key governing documents; previous minutes; strategic plan and budgets</a:t>
            </a:r>
          </a:p>
          <a:p>
            <a:pPr lvl="0">
              <a:lnSpc>
                <a:spcPct val="90000"/>
              </a:lnSpc>
              <a:spcBef>
                <a:spcPts val="500"/>
              </a:spcBef>
              <a:defRPr sz="1800"/>
            </a:pPr>
            <a:r>
              <a:rPr lang="en-US" sz="2400" dirty="0" smtClean="0">
                <a:latin typeface="Arial Narrow"/>
                <a:ea typeface="Arial Narrow"/>
                <a:cs typeface="Arial Narrow"/>
                <a:sym typeface="Arial Narrow"/>
              </a:rPr>
              <a:t>Assign a ‘buddy’ </a:t>
            </a:r>
          </a:p>
          <a:p>
            <a:pPr lvl="0">
              <a:lnSpc>
                <a:spcPct val="90000"/>
              </a:lnSpc>
              <a:spcBef>
                <a:spcPts val="500"/>
              </a:spcBef>
              <a:defRPr sz="1800"/>
            </a:pPr>
            <a:r>
              <a:rPr lang="en-US" sz="2400" dirty="0" smtClean="0">
                <a:latin typeface="Arial Narrow"/>
                <a:ea typeface="Arial Narrow"/>
                <a:cs typeface="Arial Narrow"/>
                <a:sym typeface="Arial Narrow"/>
              </a:rPr>
              <a:t>At first meeting, have each director speak to why they volunteer and what their specific skill set is</a:t>
            </a:r>
          </a:p>
          <a:p>
            <a:pPr lvl="0">
              <a:lnSpc>
                <a:spcPct val="90000"/>
              </a:lnSpc>
              <a:spcBef>
                <a:spcPts val="500"/>
              </a:spcBef>
              <a:defRPr sz="1800"/>
            </a:pPr>
            <a:r>
              <a:rPr lang="en-US" sz="2400" dirty="0" smtClean="0">
                <a:latin typeface="Arial Narrow"/>
                <a:ea typeface="Arial Narrow"/>
                <a:cs typeface="Arial Narrow"/>
                <a:sym typeface="Arial Narrow"/>
              </a:rPr>
              <a:t>Speak to the purpose of the Board and your overall philosophy</a:t>
            </a:r>
          </a:p>
          <a:p>
            <a:pPr lvl="0">
              <a:lnSpc>
                <a:spcPct val="90000"/>
              </a:lnSpc>
              <a:spcBef>
                <a:spcPts val="500"/>
              </a:spcBef>
              <a:defRPr sz="1800"/>
            </a:pPr>
            <a:r>
              <a:rPr lang="en-US" sz="2400" dirty="0" smtClean="0">
                <a:latin typeface="Arial Narrow"/>
                <a:ea typeface="Arial Narrow"/>
                <a:cs typeface="Arial Narrow"/>
                <a:sym typeface="Arial Narrow"/>
              </a:rPr>
              <a:t>Ensure that the new Director understands and complies with their fiduciary responsibility, signs the organization’s Code of Ethics, the Conflict of Interest and Confidentiality policies</a:t>
            </a:r>
            <a:endParaRPr lang="en-US" sz="2400" dirty="0">
              <a:latin typeface="Arial Narrow"/>
              <a:ea typeface="Arial Narrow"/>
              <a:cs typeface="Arial Narrow"/>
              <a:sym typeface="Arial Narrow"/>
            </a:endParaRPr>
          </a:p>
          <a:p>
            <a:pPr lvl="0">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sz="2400" dirty="0">
              <a:latin typeface="Arial Narrow"/>
              <a:ea typeface="Arial Narrow"/>
              <a:cs typeface="Arial Narrow"/>
              <a:sym typeface="Arial Narrow"/>
            </a:endParaRPr>
          </a:p>
        </p:txBody>
      </p:sp>
      <p:sp>
        <p:nvSpPr>
          <p:cNvPr id="94" name="Shape 9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solidFill>
                  <a:srgbClr val="000000"/>
                </a:solidFill>
              </a:defRPr>
            </a:pPr>
            <a:endParaRPr sz="1200" dirty="0">
              <a:solidFill>
                <a:srgbClr val="898989"/>
              </a:solidFill>
            </a:endParaRPr>
          </a:p>
        </p:txBody>
      </p:sp>
    </p:spTree>
    <p:extLst>
      <p:ext uri="{BB962C8B-B14F-4D97-AF65-F5344CB8AC3E}">
        <p14:creationId xmlns:p14="http://schemas.microsoft.com/office/powerpoint/2010/main" val="1250137173"/>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p:cNvSpPr>
          <p:nvPr>
            <p:ph type="title"/>
          </p:nvPr>
        </p:nvSpPr>
        <p:spPr>
          <a:xfrm>
            <a:off x="304800" y="1248650"/>
            <a:ext cx="8229600" cy="881092"/>
          </a:xfrm>
          <a:prstGeom prst="rect">
            <a:avLst/>
          </a:prstGeom>
        </p:spPr>
        <p:txBody>
          <a:bodyPr>
            <a:normAutofit fontScale="90000"/>
          </a:bodyPr>
          <a:lstStyle>
            <a:lvl1pPr>
              <a:defRPr sz="3200">
                <a:latin typeface="Arial Narrow"/>
                <a:ea typeface="Arial Narrow"/>
                <a:cs typeface="Arial Narrow"/>
                <a:sym typeface="Arial Narrow"/>
              </a:defRPr>
            </a:lvl1pPr>
          </a:lstStyle>
          <a:p>
            <a:pPr lvl="0" algn="ctr">
              <a:defRPr sz="1800"/>
            </a:pPr>
            <a:r>
              <a:rPr lang="en-CA" sz="3200" b="1" dirty="0" smtClean="0"/>
              <a:t>Ottawa Sport Council Community </a:t>
            </a:r>
            <a:br>
              <a:rPr lang="en-CA" sz="3200" b="1" dirty="0" smtClean="0"/>
            </a:br>
            <a:r>
              <a:rPr lang="en-CA" sz="3200" b="1" dirty="0" smtClean="0"/>
              <a:t>Sport Education </a:t>
            </a:r>
            <a:endParaRPr sz="3200" b="1" dirty="0"/>
          </a:p>
        </p:txBody>
      </p:sp>
      <p:sp>
        <p:nvSpPr>
          <p:cNvPr id="61" name="Shape 61"/>
          <p:cNvSpPr>
            <a:spLocks noGrp="1"/>
          </p:cNvSpPr>
          <p:nvPr>
            <p:ph type="body" idx="1"/>
          </p:nvPr>
        </p:nvSpPr>
        <p:spPr>
          <a:xfrm>
            <a:off x="304800" y="2129742"/>
            <a:ext cx="8534400" cy="5502958"/>
          </a:xfrm>
          <a:prstGeom prst="rect">
            <a:avLst/>
          </a:prstGeom>
        </p:spPr>
        <p:txBody>
          <a:bodyPr lIns="0" tIns="0" rIns="0" bIns="0">
            <a:normAutofit/>
          </a:bodyPr>
          <a:lstStyle/>
          <a:p>
            <a:pPr>
              <a:spcBef>
                <a:spcPts val="0"/>
              </a:spcBef>
            </a:pPr>
            <a:r>
              <a:rPr lang="en-US" sz="1800" b="1" dirty="0" smtClean="0">
                <a:latin typeface="Arial Narrow" panose="020B0606020202030204" pitchFamily="34" charset="0"/>
              </a:rPr>
              <a:t>2015-</a:t>
            </a:r>
            <a:r>
              <a:rPr lang="en-US" sz="1800" dirty="0" smtClean="0">
                <a:latin typeface="Arial Narrow" panose="020B0606020202030204" pitchFamily="34" charset="0"/>
              </a:rPr>
              <a:t> 8 educational overview webinars including legal issues, event management, nutrition, sponsorship, Twitter, governance,  volunteers </a:t>
            </a:r>
          </a:p>
          <a:p>
            <a:pPr>
              <a:spcBef>
                <a:spcPts val="0"/>
              </a:spcBef>
            </a:pPr>
            <a:endParaRPr lang="en-US" sz="800" b="1" dirty="0" smtClean="0">
              <a:latin typeface="Arial Narrow" panose="020B0606020202030204" pitchFamily="34" charset="0"/>
            </a:endParaRPr>
          </a:p>
          <a:p>
            <a:pPr>
              <a:spcBef>
                <a:spcPts val="0"/>
              </a:spcBef>
            </a:pPr>
            <a:r>
              <a:rPr lang="en-US" sz="1800" b="1" dirty="0" smtClean="0">
                <a:latin typeface="Arial Narrow" panose="020B0606020202030204" pitchFamily="34" charset="0"/>
              </a:rPr>
              <a:t>Feedback</a:t>
            </a:r>
            <a:r>
              <a:rPr lang="en-US" sz="1800" dirty="0" smtClean="0">
                <a:latin typeface="Arial Narrow" panose="020B0606020202030204" pitchFamily="34" charset="0"/>
              </a:rPr>
              <a:t> </a:t>
            </a:r>
          </a:p>
          <a:p>
            <a:pPr lvl="1">
              <a:spcBef>
                <a:spcPts val="0"/>
              </a:spcBef>
            </a:pPr>
            <a:r>
              <a:rPr lang="en-US" sz="1800" dirty="0" smtClean="0">
                <a:latin typeface="Arial Narrow" panose="020B0606020202030204" pitchFamily="34" charset="0"/>
              </a:rPr>
              <a:t>requirement </a:t>
            </a:r>
            <a:r>
              <a:rPr lang="en-US" sz="1800" dirty="0">
                <a:latin typeface="Arial Narrow" panose="020B0606020202030204" pitchFamily="34" charset="0"/>
              </a:rPr>
              <a:t>for more comprehensive education </a:t>
            </a:r>
            <a:r>
              <a:rPr lang="en-US" sz="1800" dirty="0" smtClean="0">
                <a:latin typeface="Arial Narrow" panose="020B0606020202030204" pitchFamily="34" charset="0"/>
              </a:rPr>
              <a:t>- accessible</a:t>
            </a:r>
            <a:r>
              <a:rPr lang="en-US" sz="1800" dirty="0">
                <a:latin typeface="Arial Narrow" panose="020B0606020202030204" pitchFamily="34" charset="0"/>
              </a:rPr>
              <a:t>, on-demand format. </a:t>
            </a:r>
            <a:endParaRPr lang="en-US" sz="1800" dirty="0" smtClean="0">
              <a:latin typeface="Arial Narrow" panose="020B0606020202030204" pitchFamily="34" charset="0"/>
            </a:endParaRPr>
          </a:p>
          <a:p>
            <a:pPr lvl="1">
              <a:spcBef>
                <a:spcPts val="0"/>
              </a:spcBef>
            </a:pPr>
            <a:r>
              <a:rPr lang="en-US" sz="1800" dirty="0" smtClean="0">
                <a:latin typeface="Arial Narrow" panose="020B0606020202030204" pitchFamily="34" charset="0"/>
              </a:rPr>
              <a:t>Education regarding sport </a:t>
            </a:r>
            <a:r>
              <a:rPr lang="en-US" sz="1800" dirty="0">
                <a:latin typeface="Arial Narrow" panose="020B0606020202030204" pitchFamily="34" charset="0"/>
              </a:rPr>
              <a:t>management topics </a:t>
            </a:r>
            <a:r>
              <a:rPr lang="en-US" sz="1800" dirty="0" smtClean="0">
                <a:latin typeface="Arial Narrow" panose="020B0606020202030204" pitchFamily="34" charset="0"/>
              </a:rPr>
              <a:t>- social </a:t>
            </a:r>
            <a:r>
              <a:rPr lang="en-US" sz="1800" dirty="0">
                <a:latin typeface="Arial Narrow" panose="020B0606020202030204" pitchFamily="34" charset="0"/>
              </a:rPr>
              <a:t>media marketing, </a:t>
            </a:r>
            <a:r>
              <a:rPr lang="en-US" sz="1800" dirty="0" smtClean="0">
                <a:latin typeface="Arial Narrow" panose="020B0606020202030204" pitchFamily="34" charset="0"/>
              </a:rPr>
              <a:t>governance,  </a:t>
            </a:r>
            <a:r>
              <a:rPr lang="en-US" sz="1800" dirty="0">
                <a:latin typeface="Arial Narrow" panose="020B0606020202030204" pitchFamily="34" charset="0"/>
              </a:rPr>
              <a:t>volunteer management.  </a:t>
            </a:r>
          </a:p>
          <a:p>
            <a:pPr>
              <a:spcBef>
                <a:spcPts val="0"/>
              </a:spcBef>
            </a:pPr>
            <a:endParaRPr lang="en-US" sz="800" b="1" dirty="0" smtClean="0">
              <a:latin typeface="Arial Narrow" panose="020B0606020202030204" pitchFamily="34" charset="0"/>
            </a:endParaRPr>
          </a:p>
          <a:p>
            <a:pPr>
              <a:spcBef>
                <a:spcPts val="0"/>
              </a:spcBef>
            </a:pPr>
            <a:r>
              <a:rPr lang="en-US" sz="1800" b="1" dirty="0" smtClean="0">
                <a:latin typeface="Arial Narrow" panose="020B0606020202030204" pitchFamily="34" charset="0"/>
              </a:rPr>
              <a:t>Deliverable </a:t>
            </a:r>
            <a:endParaRPr lang="en-US" sz="1800" dirty="0">
              <a:latin typeface="Arial Narrow" panose="020B0606020202030204" pitchFamily="34" charset="0"/>
            </a:endParaRPr>
          </a:p>
          <a:p>
            <a:pPr lvl="1">
              <a:spcBef>
                <a:spcPts val="0"/>
              </a:spcBef>
            </a:pPr>
            <a:r>
              <a:rPr lang="en-US" sz="1800" dirty="0" smtClean="0">
                <a:latin typeface="Arial Narrow" panose="020B0606020202030204" pitchFamily="34" charset="0"/>
              </a:rPr>
              <a:t>development of comprehensive </a:t>
            </a:r>
            <a:r>
              <a:rPr lang="en-US" sz="1800">
                <a:latin typeface="Arial Narrow" panose="020B0606020202030204" pitchFamily="34" charset="0"/>
              </a:rPr>
              <a:t>on-line </a:t>
            </a:r>
            <a:r>
              <a:rPr lang="en-US" sz="1800" smtClean="0">
                <a:latin typeface="Arial Narrow" panose="020B0606020202030204" pitchFamily="34" charset="0"/>
              </a:rPr>
              <a:t>modules</a:t>
            </a:r>
            <a:endParaRPr lang="en-US" sz="1800" dirty="0" smtClean="0">
              <a:latin typeface="Arial Narrow" panose="020B0606020202030204" pitchFamily="34" charset="0"/>
            </a:endParaRPr>
          </a:p>
          <a:p>
            <a:pPr lvl="1">
              <a:spcBef>
                <a:spcPts val="0"/>
              </a:spcBef>
            </a:pPr>
            <a:r>
              <a:rPr lang="en-US" sz="1800" dirty="0">
                <a:latin typeface="Arial Narrow" panose="020B0606020202030204" pitchFamily="34" charset="0"/>
              </a:rPr>
              <a:t>courses developed to help community sport organizations to understand ‘Club Excellence’ standards - the only national multi-sport certification program for club level sport organizations </a:t>
            </a:r>
            <a:r>
              <a:rPr lang="en-US" sz="1800" dirty="0" smtClean="0">
                <a:latin typeface="Arial Narrow" panose="020B0606020202030204" pitchFamily="34" charset="0"/>
              </a:rPr>
              <a:t>(www.clubexcellence.com)</a:t>
            </a:r>
          </a:p>
          <a:p>
            <a:pPr lvl="1">
              <a:spcBef>
                <a:spcPts val="0"/>
              </a:spcBef>
            </a:pPr>
            <a:r>
              <a:rPr lang="en-CA" sz="1800" dirty="0" smtClean="0">
                <a:latin typeface="Arial Narrow" panose="020B0606020202030204" pitchFamily="34" charset="0"/>
              </a:rPr>
              <a:t>Courses – delivered in segments, available on demand</a:t>
            </a:r>
          </a:p>
          <a:p>
            <a:pPr>
              <a:spcBef>
                <a:spcPts val="0"/>
              </a:spcBef>
            </a:pPr>
            <a:endParaRPr lang="en-CA" sz="800" dirty="0" smtClean="0">
              <a:latin typeface="Arial Narrow" panose="020B0606020202030204" pitchFamily="34" charset="0"/>
            </a:endParaRPr>
          </a:p>
          <a:p>
            <a:pPr>
              <a:spcBef>
                <a:spcPts val="0"/>
              </a:spcBef>
            </a:pPr>
            <a:r>
              <a:rPr lang="en-CA" sz="1800" b="1" dirty="0" smtClean="0">
                <a:latin typeface="Arial Narrow" panose="020B0606020202030204" pitchFamily="34" charset="0"/>
              </a:rPr>
              <a:t>Thanks to Ontario Trillium Foundation  </a:t>
            </a:r>
            <a:endParaRPr lang="en-US" sz="1800" b="1" dirty="0">
              <a:latin typeface="Arial Narrow" panose="020B0606020202030204" pitchFamily="34" charset="0"/>
            </a:endParaRPr>
          </a:p>
          <a:p>
            <a:pPr marL="548638" lvl="0" indent="-548638">
              <a:spcBef>
                <a:spcPts val="500"/>
              </a:spcBef>
              <a:defRPr sz="1800"/>
            </a:pPr>
            <a:endParaRPr sz="1800" dirty="0">
              <a:latin typeface="Arial Narrow" panose="020B0606020202030204" pitchFamily="34" charset="0"/>
              <a:ea typeface="Arial Narrow"/>
              <a:cs typeface="Arial Narrow"/>
              <a:sym typeface="Arial Narrow"/>
            </a:endParaRPr>
          </a:p>
        </p:txBody>
      </p:sp>
      <p:sp>
        <p:nvSpPr>
          <p:cNvPr id="62" name="Shape 62"/>
          <p:cNvSpPr>
            <a:spLocks noGrp="1"/>
          </p:cNvSpPr>
          <p:nvPr>
            <p:ph type="sldNum" sz="quarter" idx="2"/>
          </p:nvPr>
        </p:nvSpPr>
        <p:spPr>
          <a:xfrm>
            <a:off x="6769100" y="6518592"/>
            <a:ext cx="2133600" cy="269242"/>
          </a:xfrm>
          <a:prstGeom prst="rect">
            <a:avLst/>
          </a:prstGeom>
          <a:extLst>
            <a:ext uri="{C572A759-6A51-4108-AA02-DFA0A04FC94B}">
              <ma14:wrappingTextBoxFlag xmlns:ma14="http://schemas.microsoft.com/office/mac/drawingml/2011/main" val="1"/>
            </a:ext>
          </a:extLst>
        </p:spPr>
        <p:txBody>
          <a:bodyPr lIns="0" tIns="0" rIns="0" bIns="0">
            <a:normAutofit/>
          </a:bodyPr>
          <a:lstStyle>
            <a:lvl1pPr defTabSz="425195">
              <a:defRPr sz="1116"/>
            </a:lvl1pPr>
          </a:lstStyle>
          <a:p>
            <a:pPr lvl="0">
              <a:defRPr sz="1800">
                <a:solidFill>
                  <a:srgbClr val="000000"/>
                </a:solidFill>
              </a:defRPr>
            </a:pPr>
            <a:endParaRPr sz="1116" dirty="0">
              <a:solidFill>
                <a:srgbClr val="898989"/>
              </a:solidFill>
            </a:endParaRPr>
          </a:p>
        </p:txBody>
      </p:sp>
      <p:pic>
        <p:nvPicPr>
          <p:cNvPr id="11" name="Picture 10" descr="C:\Users\MORRIS\AppData\Local\Microsoft\Windows\INetCache\Content.Word\OTFHORIZwhiteonblack.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7790" y="5484231"/>
            <a:ext cx="2454910" cy="1133475"/>
          </a:xfrm>
          <a:prstGeom prst="rect">
            <a:avLst/>
          </a:prstGeom>
          <a:noFill/>
          <a:ln>
            <a:noFill/>
          </a:ln>
        </p:spPr>
      </p:pic>
    </p:spTree>
    <p:extLst>
      <p:ext uri="{BB962C8B-B14F-4D97-AF65-F5344CB8AC3E}">
        <p14:creationId xmlns:p14="http://schemas.microsoft.com/office/powerpoint/2010/main" val="175677538"/>
      </p:ext>
    </p:extLst>
  </p:cSld>
  <p:clrMapOvr>
    <a:masterClrMapping/>
  </p:clrMapOvr>
  <p:transition xmlns:p14="http://schemas.microsoft.com/office/powerpoint/2010/mai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Narrow" panose="020B0606020202030204" pitchFamily="34" charset="0"/>
              </a:rPr>
              <a:t>Thank You</a:t>
            </a:r>
            <a:endParaRPr lang="en-US" sz="3200" b="1" dirty="0">
              <a:latin typeface="Arial Narrow" panose="020B0606020202030204" pitchFamily="34" charset="0"/>
            </a:endParaRPr>
          </a:p>
        </p:txBody>
      </p:sp>
      <p:sp>
        <p:nvSpPr>
          <p:cNvPr id="3" name="Text Placeholder 2"/>
          <p:cNvSpPr>
            <a:spLocks noGrp="1"/>
          </p:cNvSpPr>
          <p:nvPr>
            <p:ph type="body" idx="1"/>
          </p:nvPr>
        </p:nvSpPr>
        <p:spPr>
          <a:xfrm>
            <a:off x="330200" y="2362200"/>
            <a:ext cx="8336360" cy="4495800"/>
          </a:xfrm>
        </p:spPr>
        <p:txBody>
          <a:bodyPr/>
          <a:lstStyle/>
          <a:p>
            <a:pPr marL="0" indent="0">
              <a:buNone/>
            </a:pPr>
            <a:r>
              <a:rPr lang="en-US" sz="2400" dirty="0" smtClean="0">
                <a:latin typeface="Arial Narrow" panose="020B0606020202030204" pitchFamily="34" charset="0"/>
              </a:rPr>
              <a:t>This concludes Segment 3 </a:t>
            </a:r>
            <a:r>
              <a:rPr lang="en-US" sz="2400" dirty="0">
                <a:latin typeface="Arial Narrow" panose="020B0606020202030204" pitchFamily="34" charset="0"/>
              </a:rPr>
              <a:t>of </a:t>
            </a:r>
            <a:r>
              <a:rPr lang="en-US" sz="2400" i="1" dirty="0">
                <a:latin typeface="Arial Narrow" panose="020B0606020202030204" pitchFamily="34" charset="0"/>
              </a:rPr>
              <a:t>Volunteer Management: </a:t>
            </a:r>
            <a:r>
              <a:rPr lang="en-US" sz="2400" i="1" dirty="0" smtClean="0">
                <a:latin typeface="Arial Narrow" panose="020B0606020202030204" pitchFamily="34" charset="0"/>
              </a:rPr>
              <a:t>Standards</a:t>
            </a:r>
            <a:r>
              <a:rPr lang="en-US" sz="2400" i="1" dirty="0">
                <a:latin typeface="Arial Narrow" panose="020B0606020202030204" pitchFamily="34" charset="0"/>
              </a:rPr>
              <a:t>, Good Practices &amp; Practical Solutions</a:t>
            </a:r>
            <a:r>
              <a:rPr lang="en-US" sz="2400" dirty="0">
                <a:latin typeface="Arial Narrow" panose="020B0606020202030204" pitchFamily="34" charset="0"/>
              </a:rPr>
              <a:t>, </a:t>
            </a:r>
            <a:r>
              <a:rPr lang="en-US" sz="2400" dirty="0" smtClean="0">
                <a:latin typeface="Arial Narrow" panose="020B0606020202030204" pitchFamily="34" charset="0"/>
              </a:rPr>
              <a:t>continue learning by watching:</a:t>
            </a:r>
          </a:p>
          <a:p>
            <a:r>
              <a:rPr lang="en-US" sz="2400" dirty="0" smtClean="0">
                <a:latin typeface="Arial Narrow" panose="020B0606020202030204" pitchFamily="34" charset="0"/>
              </a:rPr>
              <a:t>Segment 1 on Policies</a:t>
            </a:r>
          </a:p>
          <a:p>
            <a:r>
              <a:rPr lang="en-US" sz="2400" dirty="0" smtClean="0">
                <a:latin typeface="Arial Narrow" panose="020B0606020202030204" pitchFamily="34" charset="0"/>
              </a:rPr>
              <a:t>Segment 2 on </a:t>
            </a:r>
            <a:r>
              <a:rPr lang="en-US" sz="2400" dirty="0">
                <a:latin typeface="Arial Narrow" panose="020B0606020202030204" pitchFamily="34" charset="0"/>
              </a:rPr>
              <a:t>Roles &amp; Responsibilities and Accountability</a:t>
            </a:r>
          </a:p>
          <a:p>
            <a:r>
              <a:rPr lang="en-US" sz="2400" dirty="0" smtClean="0">
                <a:latin typeface="Arial Narrow" panose="020B0606020202030204" pitchFamily="34" charset="0"/>
              </a:rPr>
              <a:t>Segment 4 on Performance </a:t>
            </a:r>
            <a:r>
              <a:rPr lang="en-US" sz="2400" dirty="0">
                <a:latin typeface="Arial Narrow" panose="020B0606020202030204" pitchFamily="34" charset="0"/>
              </a:rPr>
              <a:t>Management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4443982"/>
            <a:ext cx="4572000" cy="2414018"/>
          </a:xfrm>
          <a:prstGeom prst="rect">
            <a:avLst/>
          </a:prstGeom>
        </p:spPr>
      </p:pic>
    </p:spTree>
    <p:extLst>
      <p:ext uri="{BB962C8B-B14F-4D97-AF65-F5344CB8AC3E}">
        <p14:creationId xmlns:p14="http://schemas.microsoft.com/office/powerpoint/2010/main" val="1005508357"/>
      </p:ext>
    </p:extLst>
  </p:cSld>
  <p:clrMapOvr>
    <a:masterClrMapping/>
  </p:clrMapOvr>
  <p:transition xmlns:p14="http://schemas.microsoft.com/office/powerpoint/2010/mai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Communication\Webinars\Ottawa Sport Council\Fall 2016\Graphics\Volunteer\volunteer next slide.f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14400" y="1164888"/>
            <a:ext cx="3657600" cy="55399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3000" i="1" u="none" strike="noStrike" cap="none" spc="0" normalizeH="0" baseline="0" dirty="0" smtClean="0">
                <a:ln>
                  <a:noFill/>
                </a:ln>
                <a:solidFill>
                  <a:schemeClr val="bg1"/>
                </a:solidFill>
                <a:effectLst/>
                <a:uFillTx/>
                <a:latin typeface="Myriad Pro" pitchFamily="34" charset="0"/>
                <a:sym typeface="Helvetica Neue"/>
              </a:rPr>
              <a:t>Segment 4 of 4</a:t>
            </a:r>
            <a:endParaRPr kumimoji="0" lang="en-US" sz="3000" i="1" u="none" strike="noStrike" cap="none" spc="0" normalizeH="0" baseline="0" dirty="0">
              <a:ln>
                <a:noFill/>
              </a:ln>
              <a:solidFill>
                <a:schemeClr val="bg1"/>
              </a:solidFill>
              <a:effectLst/>
              <a:uFillTx/>
              <a:latin typeface="Myriad Pro" pitchFamily="34" charset="0"/>
              <a:sym typeface="Helvetica Neue"/>
            </a:endParaRPr>
          </a:p>
        </p:txBody>
      </p:sp>
    </p:spTree>
    <p:extLst>
      <p:ext uri="{BB962C8B-B14F-4D97-AF65-F5344CB8AC3E}">
        <p14:creationId xmlns:p14="http://schemas.microsoft.com/office/powerpoint/2010/main" val="177935830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normAutofit/>
          </a:bodyPr>
          <a:lstStyle>
            <a:lvl1pPr>
              <a:defRPr sz="3200">
                <a:latin typeface="Arial Narrow"/>
                <a:ea typeface="Arial Narrow"/>
                <a:cs typeface="Arial Narrow"/>
                <a:sym typeface="Arial Narrow"/>
              </a:defRPr>
            </a:lvl1pPr>
          </a:lstStyle>
          <a:p>
            <a:pPr lvl="0" algn="ctr">
              <a:defRPr sz="1800"/>
            </a:pPr>
            <a:r>
              <a:rPr lang="en-US" sz="3200" b="1" i="1" dirty="0" smtClean="0"/>
              <a:t>Performance Management</a:t>
            </a:r>
            <a:endParaRPr sz="3200" b="1" i="1"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600" b="9600"/>
          <a:stretch/>
        </p:blipFill>
        <p:spPr bwMode="auto">
          <a:xfrm>
            <a:off x="939351" y="1682482"/>
            <a:ext cx="7359417" cy="4748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8507107"/>
      </p:ext>
    </p:extLst>
  </p:cSld>
  <p:clrMapOvr>
    <a:masterClrMapping/>
  </p:clrMapOvr>
  <p:transition xmlns:p14="http://schemas.microsoft.com/office/powerpoint/2010/mai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normAutofit/>
          </a:bodyPr>
          <a:lstStyle>
            <a:lvl1pPr>
              <a:defRPr sz="3200">
                <a:latin typeface="Arial Narrow"/>
                <a:ea typeface="Arial Narrow"/>
                <a:cs typeface="Arial Narrow"/>
                <a:sym typeface="Arial Narrow"/>
              </a:defRPr>
            </a:lvl1pPr>
          </a:lstStyle>
          <a:p>
            <a:pPr lvl="0">
              <a:defRPr sz="1800"/>
            </a:pPr>
            <a:r>
              <a:rPr lang="en-US" sz="3200" b="1" dirty="0" smtClean="0"/>
              <a:t>Evaluating performance</a:t>
            </a:r>
            <a:endParaRPr sz="3200" b="1" dirty="0"/>
          </a:p>
        </p:txBody>
      </p:sp>
      <p:sp>
        <p:nvSpPr>
          <p:cNvPr id="93" name="Shape 93"/>
          <p:cNvSpPr>
            <a:spLocks noGrp="1"/>
          </p:cNvSpPr>
          <p:nvPr>
            <p:ph type="body" idx="1"/>
          </p:nvPr>
        </p:nvSpPr>
        <p:spPr>
          <a:prstGeom prst="rect">
            <a:avLst/>
          </a:prstGeom>
        </p:spPr>
        <p:txBody>
          <a:bodyPr lIns="0" tIns="0" rIns="0" bIns="0">
            <a:normAutofit/>
          </a:bodyPr>
          <a:lstStyle/>
          <a:p>
            <a:pPr lvl="0">
              <a:lnSpc>
                <a:spcPct val="90000"/>
              </a:lnSpc>
              <a:spcBef>
                <a:spcPts val="500"/>
              </a:spcBef>
              <a:defRPr sz="1800"/>
            </a:pPr>
            <a:r>
              <a:rPr lang="en-US" sz="2400" dirty="0" smtClean="0">
                <a:latin typeface="Arial Narrow"/>
                <a:ea typeface="Arial Narrow"/>
                <a:cs typeface="Arial Narrow"/>
                <a:sym typeface="Arial Narrow"/>
              </a:rPr>
              <a:t>Conduct an evaluation of the senior most Staff person/ volunteer; document the process</a:t>
            </a:r>
          </a:p>
          <a:p>
            <a:pPr lvl="0">
              <a:lnSpc>
                <a:spcPct val="90000"/>
              </a:lnSpc>
              <a:spcBef>
                <a:spcPts val="500"/>
              </a:spcBef>
              <a:defRPr sz="1800"/>
            </a:pPr>
            <a:r>
              <a:rPr lang="en-US" sz="2400" dirty="0" smtClean="0">
                <a:latin typeface="Arial Narrow"/>
                <a:ea typeface="Arial Narrow"/>
                <a:cs typeface="Arial Narrow"/>
                <a:sym typeface="Arial Narrow"/>
              </a:rPr>
              <a:t>Consider doing a 360 review of the Board’s performance; ask Staff or other volunteers for input; set new goals for the upcoming year</a:t>
            </a:r>
          </a:p>
          <a:p>
            <a:pPr>
              <a:lnSpc>
                <a:spcPct val="90000"/>
              </a:lnSpc>
              <a:spcBef>
                <a:spcPts val="500"/>
              </a:spcBef>
              <a:defRPr sz="1800"/>
            </a:pPr>
            <a:r>
              <a:rPr lang="en-US" sz="2400" dirty="0" smtClean="0">
                <a:latin typeface="Arial Narrow"/>
                <a:ea typeface="Arial Narrow"/>
                <a:cs typeface="Arial Narrow"/>
                <a:sym typeface="Arial Narrow"/>
              </a:rPr>
              <a:t>Adopt </a:t>
            </a:r>
            <a:r>
              <a:rPr lang="en-US" sz="2400" dirty="0">
                <a:latin typeface="Arial Narrow"/>
                <a:ea typeface="Arial Narrow"/>
                <a:cs typeface="Arial Narrow"/>
                <a:sym typeface="Arial Narrow"/>
              </a:rPr>
              <a:t>a learning culture for Board, Staff and </a:t>
            </a:r>
            <a:r>
              <a:rPr lang="en-US" sz="2400" dirty="0" smtClean="0">
                <a:latin typeface="Arial Narrow"/>
                <a:ea typeface="Arial Narrow"/>
                <a:cs typeface="Arial Narrow"/>
                <a:sym typeface="Arial Narrow"/>
              </a:rPr>
              <a:t>Committees: Learn from what didn’t and did go well </a:t>
            </a:r>
          </a:p>
          <a:p>
            <a:pPr lvl="0">
              <a:lnSpc>
                <a:spcPct val="90000"/>
              </a:lnSpc>
              <a:spcBef>
                <a:spcPts val="500"/>
              </a:spcBef>
              <a:defRPr sz="1800"/>
            </a:pPr>
            <a:r>
              <a:rPr lang="en-US" sz="2400" dirty="0" smtClean="0">
                <a:latin typeface="Arial Narrow"/>
                <a:ea typeface="Arial Narrow"/>
                <a:cs typeface="Arial Narrow"/>
                <a:sym typeface="Arial Narrow"/>
              </a:rPr>
              <a:t>Conduct reviews of major projects – how well did we do; what did we learn; what would we do differently next time</a:t>
            </a:r>
            <a:endParaRPr lang="en-US" sz="2400" dirty="0">
              <a:latin typeface="Arial Narrow"/>
              <a:ea typeface="Arial Narrow"/>
              <a:cs typeface="Arial Narrow"/>
              <a:sym typeface="Arial Narrow"/>
            </a:endParaRPr>
          </a:p>
          <a:p>
            <a:pPr lvl="0">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sz="2400" dirty="0">
              <a:latin typeface="Arial Narrow"/>
              <a:ea typeface="Arial Narrow"/>
              <a:cs typeface="Arial Narrow"/>
              <a:sym typeface="Arial Narrow"/>
            </a:endParaRPr>
          </a:p>
        </p:txBody>
      </p:sp>
      <p:sp>
        <p:nvSpPr>
          <p:cNvPr id="94" name="Shape 9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solidFill>
                  <a:srgbClr val="000000"/>
                </a:solidFill>
              </a:defRPr>
            </a:pPr>
            <a:endParaRPr sz="1200" dirty="0">
              <a:solidFill>
                <a:srgbClr val="898989"/>
              </a:solidFill>
            </a:endParaRPr>
          </a:p>
        </p:txBody>
      </p:sp>
    </p:spTree>
    <p:extLst>
      <p:ext uri="{BB962C8B-B14F-4D97-AF65-F5344CB8AC3E}">
        <p14:creationId xmlns:p14="http://schemas.microsoft.com/office/powerpoint/2010/main" val="817973546"/>
      </p:ext>
    </p:extLst>
  </p:cSld>
  <p:clrMapOvr>
    <a:masterClrMapping/>
  </p:clrMapOvr>
  <p:transition xmlns:p14="http://schemas.microsoft.com/office/powerpoint/2010/mai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normAutofit/>
          </a:bodyPr>
          <a:lstStyle>
            <a:lvl1pPr>
              <a:defRPr sz="3200">
                <a:latin typeface="Arial Narrow"/>
                <a:ea typeface="Arial Narrow"/>
                <a:cs typeface="Arial Narrow"/>
                <a:sym typeface="Arial Narrow"/>
              </a:defRPr>
            </a:lvl1pPr>
          </a:lstStyle>
          <a:p>
            <a:pPr lvl="0">
              <a:defRPr sz="1800"/>
            </a:pPr>
            <a:r>
              <a:rPr lang="en-US" sz="3200" b="1" dirty="0" smtClean="0"/>
              <a:t>Celebrate success</a:t>
            </a:r>
            <a:endParaRPr sz="3200" b="1" dirty="0"/>
          </a:p>
        </p:txBody>
      </p:sp>
      <p:sp>
        <p:nvSpPr>
          <p:cNvPr id="93" name="Shape 93"/>
          <p:cNvSpPr>
            <a:spLocks noGrp="1"/>
          </p:cNvSpPr>
          <p:nvPr>
            <p:ph type="body" idx="1"/>
          </p:nvPr>
        </p:nvSpPr>
        <p:spPr>
          <a:prstGeom prst="rect">
            <a:avLst/>
          </a:prstGeom>
        </p:spPr>
        <p:txBody>
          <a:bodyPr lIns="0" tIns="0" rIns="0" bIns="0">
            <a:normAutofit/>
          </a:bodyPr>
          <a:lstStyle/>
          <a:p>
            <a:pPr lvl="0">
              <a:lnSpc>
                <a:spcPct val="90000"/>
              </a:lnSpc>
              <a:spcBef>
                <a:spcPts val="500"/>
              </a:spcBef>
              <a:defRPr sz="1800"/>
            </a:pPr>
            <a:r>
              <a:rPr lang="en-US" sz="2400" dirty="0" smtClean="0">
                <a:latin typeface="Arial Narrow"/>
                <a:ea typeface="Arial Narrow"/>
                <a:cs typeface="Arial Narrow"/>
                <a:sym typeface="Arial Narrow"/>
              </a:rPr>
              <a:t>Say something … people like to be recognized</a:t>
            </a:r>
          </a:p>
          <a:p>
            <a:pPr lvl="0">
              <a:lnSpc>
                <a:spcPct val="90000"/>
              </a:lnSpc>
              <a:spcBef>
                <a:spcPts val="500"/>
              </a:spcBef>
              <a:defRPr sz="1800"/>
            </a:pPr>
            <a:r>
              <a:rPr lang="en-US" sz="2400" dirty="0" smtClean="0">
                <a:latin typeface="Arial Narrow"/>
                <a:ea typeface="Arial Narrow"/>
                <a:cs typeface="Arial Narrow"/>
                <a:sym typeface="Arial Narrow"/>
              </a:rPr>
              <a:t>Share the spotlight … acknowledge all those who contributed</a:t>
            </a:r>
          </a:p>
          <a:p>
            <a:pPr lvl="0">
              <a:lnSpc>
                <a:spcPct val="90000"/>
              </a:lnSpc>
              <a:spcBef>
                <a:spcPts val="500"/>
              </a:spcBef>
              <a:defRPr sz="1800"/>
            </a:pPr>
            <a:r>
              <a:rPr lang="en-US" sz="2400" dirty="0" smtClean="0">
                <a:latin typeface="Arial Narrow"/>
                <a:ea typeface="Arial Narrow"/>
                <a:cs typeface="Arial Narrow"/>
                <a:sym typeface="Arial Narrow"/>
              </a:rPr>
              <a:t>Gifts of recognition … scale appropriately</a:t>
            </a:r>
          </a:p>
          <a:p>
            <a:pPr lvl="0">
              <a:lnSpc>
                <a:spcPct val="90000"/>
              </a:lnSpc>
              <a:spcBef>
                <a:spcPts val="500"/>
              </a:spcBef>
              <a:defRPr sz="1800"/>
            </a:pPr>
            <a:r>
              <a:rPr lang="en-US" sz="2400" dirty="0" smtClean="0">
                <a:latin typeface="Arial Narrow"/>
                <a:ea typeface="Arial Narrow"/>
                <a:cs typeface="Arial Narrow"/>
                <a:sym typeface="Arial Narrow"/>
              </a:rPr>
              <a:t>Host volunteer appreciation gatherings … make it fun, informal, etc.</a:t>
            </a:r>
          </a:p>
          <a:p>
            <a:pPr lvl="0">
              <a:lnSpc>
                <a:spcPct val="90000"/>
              </a:lnSpc>
              <a:spcBef>
                <a:spcPts val="500"/>
              </a:spcBef>
              <a:defRPr sz="1800"/>
            </a:pPr>
            <a:r>
              <a:rPr lang="en-US" sz="2400" dirty="0" smtClean="0">
                <a:latin typeface="Arial Narrow"/>
                <a:ea typeface="Arial Narrow"/>
                <a:cs typeface="Arial Narrow"/>
                <a:sym typeface="Arial Narrow"/>
              </a:rPr>
              <a:t>Encourage Staff and volunteers to also show appreciation for each other </a:t>
            </a:r>
            <a:endParaRPr lang="en-US" sz="2400" dirty="0">
              <a:latin typeface="Arial Narrow"/>
              <a:ea typeface="Arial Narrow"/>
              <a:cs typeface="Arial Narrow"/>
              <a:sym typeface="Arial Narrow"/>
            </a:endParaRPr>
          </a:p>
          <a:p>
            <a:pPr lvl="0">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sz="2400" dirty="0">
              <a:latin typeface="Arial Narrow"/>
              <a:ea typeface="Arial Narrow"/>
              <a:cs typeface="Arial Narrow"/>
              <a:sym typeface="Arial Narrow"/>
            </a:endParaRPr>
          </a:p>
        </p:txBody>
      </p:sp>
      <p:sp>
        <p:nvSpPr>
          <p:cNvPr id="94" name="Shape 9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solidFill>
                  <a:srgbClr val="000000"/>
                </a:solidFill>
              </a:defRPr>
            </a:pPr>
            <a:endParaRPr sz="1200" dirty="0">
              <a:solidFill>
                <a:srgbClr val="898989"/>
              </a:solidFill>
            </a:endParaRPr>
          </a:p>
        </p:txBody>
      </p:sp>
    </p:spTree>
    <p:extLst>
      <p:ext uri="{BB962C8B-B14F-4D97-AF65-F5344CB8AC3E}">
        <p14:creationId xmlns:p14="http://schemas.microsoft.com/office/powerpoint/2010/main" val="3808162690"/>
      </p:ext>
    </p:extLst>
  </p:cSld>
  <p:clrMapOvr>
    <a:masterClrMapping/>
  </p:clrMapOvr>
  <p:transition xmlns:p14="http://schemas.microsoft.com/office/powerpoint/2010/mai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98"/>
          <p:cNvSpPr txBox="1">
            <a:spLocks/>
          </p:cNvSpPr>
          <p:nvPr/>
        </p:nvSpPr>
        <p:spPr>
          <a:xfrm>
            <a:off x="415544" y="1037347"/>
            <a:ext cx="7772400" cy="663228"/>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defTabSz="457200">
              <a:defRPr sz="3200">
                <a:latin typeface="Arial Narrow"/>
                <a:ea typeface="Arial Narrow"/>
                <a:cs typeface="Arial Narrow"/>
                <a:sym typeface="Arial Narrow"/>
              </a:defRPr>
            </a:lvl1pPr>
            <a:lvl2pPr defTabSz="457200">
              <a:defRPr sz="3600">
                <a:latin typeface="Calibri"/>
                <a:ea typeface="Calibri"/>
                <a:cs typeface="Calibri"/>
                <a:sym typeface="Calibri"/>
              </a:defRPr>
            </a:lvl2pPr>
            <a:lvl3pPr defTabSz="457200">
              <a:defRPr sz="3600">
                <a:latin typeface="Calibri"/>
                <a:ea typeface="Calibri"/>
                <a:cs typeface="Calibri"/>
                <a:sym typeface="Calibri"/>
              </a:defRPr>
            </a:lvl3pPr>
            <a:lvl4pPr defTabSz="457200">
              <a:defRPr sz="3600">
                <a:latin typeface="Calibri"/>
                <a:ea typeface="Calibri"/>
                <a:cs typeface="Calibri"/>
                <a:sym typeface="Calibri"/>
              </a:defRPr>
            </a:lvl4pPr>
            <a:lvl5pPr defTabSz="457200">
              <a:defRPr sz="3600">
                <a:latin typeface="Calibri"/>
                <a:ea typeface="Calibri"/>
                <a:cs typeface="Calibri"/>
                <a:sym typeface="Calibri"/>
              </a:defRPr>
            </a:lvl5pPr>
            <a:lvl6pPr defTabSz="457200">
              <a:defRPr sz="3600">
                <a:latin typeface="Calibri"/>
                <a:ea typeface="Calibri"/>
                <a:cs typeface="Calibri"/>
                <a:sym typeface="Calibri"/>
              </a:defRPr>
            </a:lvl6pPr>
            <a:lvl7pPr defTabSz="457200">
              <a:defRPr sz="3600">
                <a:latin typeface="Calibri"/>
                <a:ea typeface="Calibri"/>
                <a:cs typeface="Calibri"/>
                <a:sym typeface="Calibri"/>
              </a:defRPr>
            </a:lvl7pPr>
            <a:lvl8pPr defTabSz="457200">
              <a:defRPr sz="3600">
                <a:latin typeface="Calibri"/>
                <a:ea typeface="Calibri"/>
                <a:cs typeface="Calibri"/>
                <a:sym typeface="Calibri"/>
              </a:defRPr>
            </a:lvl8pPr>
            <a:lvl9pPr defTabSz="457200">
              <a:defRPr sz="3600">
                <a:latin typeface="Calibri"/>
                <a:ea typeface="Calibri"/>
                <a:cs typeface="Calibri"/>
                <a:sym typeface="Calibri"/>
              </a:defRPr>
            </a:lvl9pPr>
          </a:lstStyle>
          <a:p>
            <a:pPr algn="ctr">
              <a:defRPr sz="1800"/>
            </a:pPr>
            <a:r>
              <a:rPr lang="en-US" sz="4000" b="1" dirty="0" smtClean="0">
                <a:latin typeface="Arial Narrow" panose="020B0606020202030204" pitchFamily="34" charset="0"/>
              </a:rPr>
              <a:t>Get in touch </a:t>
            </a:r>
            <a:endParaRPr lang="en-US" sz="4000" b="1" dirty="0">
              <a:latin typeface="Arial Narrow" panose="020B0606020202030204" pitchFamily="34" charset="0"/>
            </a:endParaRPr>
          </a:p>
        </p:txBody>
      </p:sp>
      <p:sp>
        <p:nvSpPr>
          <p:cNvPr id="7" name="Shape 99"/>
          <p:cNvSpPr txBox="1">
            <a:spLocks/>
          </p:cNvSpPr>
          <p:nvPr/>
        </p:nvSpPr>
        <p:spPr>
          <a:xfrm>
            <a:off x="1672803" y="2930306"/>
            <a:ext cx="2682240" cy="14978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lvl1pPr marL="342899" indent="-342899" defTabSz="457200">
              <a:spcBef>
                <a:spcPts val="600"/>
              </a:spcBef>
              <a:buSzPct val="100000"/>
              <a:buFont typeface="Arial"/>
              <a:buChar char="•"/>
              <a:defRPr sz="2000">
                <a:latin typeface="Calibri"/>
                <a:ea typeface="Calibri"/>
                <a:cs typeface="Calibri"/>
                <a:sym typeface="Calibri"/>
              </a:defRPr>
            </a:lvl1pPr>
            <a:lvl2pPr marL="790575" indent="-333375" defTabSz="457200">
              <a:spcBef>
                <a:spcPts val="600"/>
              </a:spcBef>
              <a:buSzPct val="100000"/>
              <a:buFont typeface="Arial"/>
              <a:buChar char="–"/>
              <a:defRPr sz="2000">
                <a:latin typeface="Calibri"/>
                <a:ea typeface="Calibri"/>
                <a:cs typeface="Calibri"/>
                <a:sym typeface="Calibri"/>
              </a:defRPr>
            </a:lvl2pPr>
            <a:lvl3pPr marL="1234438" indent="-320038" defTabSz="457200">
              <a:spcBef>
                <a:spcPts val="600"/>
              </a:spcBef>
              <a:buSzPct val="100000"/>
              <a:buFont typeface="Arial"/>
              <a:buChar char="•"/>
              <a:defRPr sz="2000">
                <a:latin typeface="Calibri"/>
                <a:ea typeface="Calibri"/>
                <a:cs typeface="Calibri"/>
                <a:sym typeface="Calibri"/>
              </a:defRPr>
            </a:lvl3pPr>
            <a:lvl4pPr marL="1727200" indent="-355600" defTabSz="457200">
              <a:spcBef>
                <a:spcPts val="600"/>
              </a:spcBef>
              <a:buSzPct val="100000"/>
              <a:buFont typeface="Arial"/>
              <a:buChar char="–"/>
              <a:defRPr sz="2000">
                <a:latin typeface="Calibri"/>
                <a:ea typeface="Calibri"/>
                <a:cs typeface="Calibri"/>
                <a:sym typeface="Calibri"/>
              </a:defRPr>
            </a:lvl4pPr>
            <a:lvl5pPr marL="2184400" indent="-355600" defTabSz="457200">
              <a:spcBef>
                <a:spcPts val="600"/>
              </a:spcBef>
              <a:buSzPct val="100000"/>
              <a:buFont typeface="Arial"/>
              <a:buChar char="»"/>
              <a:defRPr sz="2000">
                <a:latin typeface="Calibri"/>
                <a:ea typeface="Calibri"/>
                <a:cs typeface="Calibri"/>
                <a:sym typeface="Calibri"/>
              </a:defRPr>
            </a:lvl5pPr>
            <a:lvl6pPr marL="2514600" indent="-228600" defTabSz="457200">
              <a:spcBef>
                <a:spcPts val="600"/>
              </a:spcBef>
              <a:buSzPct val="100000"/>
              <a:buFont typeface="Arial"/>
              <a:buChar char="•"/>
              <a:defRPr sz="2000">
                <a:latin typeface="Calibri"/>
                <a:ea typeface="Calibri"/>
                <a:cs typeface="Calibri"/>
                <a:sym typeface="Calibri"/>
              </a:defRPr>
            </a:lvl6pPr>
            <a:lvl7pPr marL="2971800" indent="-228600" defTabSz="457200">
              <a:spcBef>
                <a:spcPts val="600"/>
              </a:spcBef>
              <a:buSzPct val="100000"/>
              <a:buFont typeface="Arial"/>
              <a:buChar char="•"/>
              <a:defRPr sz="2000">
                <a:latin typeface="Calibri"/>
                <a:ea typeface="Calibri"/>
                <a:cs typeface="Calibri"/>
                <a:sym typeface="Calibri"/>
              </a:defRPr>
            </a:lvl7pPr>
            <a:lvl8pPr marL="3428999" indent="-228599" defTabSz="457200">
              <a:spcBef>
                <a:spcPts val="600"/>
              </a:spcBef>
              <a:buSzPct val="100000"/>
              <a:buFont typeface="Arial"/>
              <a:buChar char="•"/>
              <a:defRPr sz="2000">
                <a:latin typeface="Calibri"/>
                <a:ea typeface="Calibri"/>
                <a:cs typeface="Calibri"/>
                <a:sym typeface="Calibri"/>
              </a:defRPr>
            </a:lvl8pPr>
            <a:lvl9pPr marL="3886199" indent="-228599" defTabSz="457200">
              <a:spcBef>
                <a:spcPts val="600"/>
              </a:spcBef>
              <a:buSzPct val="100000"/>
              <a:buFont typeface="Arial"/>
              <a:buChar char="•"/>
              <a:defRPr sz="2000">
                <a:latin typeface="Calibri"/>
                <a:ea typeface="Calibri"/>
                <a:cs typeface="Calibri"/>
                <a:sym typeface="Calibri"/>
              </a:defRPr>
            </a:lvl9pPr>
          </a:lstStyle>
          <a:p>
            <a:pPr marL="0" indent="0">
              <a:spcBef>
                <a:spcPts val="0"/>
              </a:spcBef>
              <a:buNone/>
              <a:defRPr sz="1800">
                <a:solidFill>
                  <a:srgbClr val="000000"/>
                </a:solidFill>
              </a:defRPr>
            </a:pPr>
            <a:r>
              <a:rPr lang="en-US" dirty="0" smtClean="0">
                <a:solidFill>
                  <a:srgbClr val="000000"/>
                </a:solidFill>
                <a:latin typeface="Arial Narrow" panose="020B0606020202030204" pitchFamily="34" charset="0"/>
                <a:ea typeface="Arial Narrow"/>
                <a:cs typeface="Arial Narrow"/>
                <a:sym typeface="Arial Narrow"/>
              </a:rPr>
              <a:t>Marcia Morris </a:t>
            </a:r>
            <a:endParaRPr lang="en-US" dirty="0" smtClean="0">
              <a:solidFill>
                <a:srgbClr val="000000"/>
              </a:solidFill>
              <a:latin typeface="Arial Narrow" panose="020B0606020202030204" pitchFamily="34" charset="0"/>
            </a:endParaRPr>
          </a:p>
          <a:p>
            <a:pPr marL="0" indent="0">
              <a:spcBef>
                <a:spcPts val="0"/>
              </a:spcBef>
              <a:buNone/>
              <a:defRPr sz="1800">
                <a:solidFill>
                  <a:srgbClr val="000000"/>
                </a:solidFill>
              </a:defRPr>
            </a:pPr>
            <a:r>
              <a:rPr lang="en-US" dirty="0" smtClean="0">
                <a:solidFill>
                  <a:srgbClr val="000000"/>
                </a:solidFill>
                <a:latin typeface="Arial Narrow" panose="020B0606020202030204" pitchFamily="34" charset="0"/>
                <a:ea typeface="Arial Narrow"/>
                <a:cs typeface="Arial Narrow"/>
                <a:sym typeface="Arial Narrow"/>
              </a:rPr>
              <a:t>Executive Director</a:t>
            </a:r>
          </a:p>
          <a:p>
            <a:pPr marL="0" indent="0">
              <a:spcBef>
                <a:spcPts val="0"/>
              </a:spcBef>
              <a:buNone/>
              <a:defRPr sz="1800">
                <a:solidFill>
                  <a:srgbClr val="000000"/>
                </a:solidFill>
              </a:defRPr>
            </a:pPr>
            <a:r>
              <a:rPr lang="en-US" dirty="0" smtClean="0">
                <a:solidFill>
                  <a:srgbClr val="000000"/>
                </a:solidFill>
                <a:latin typeface="Arial Narrow" panose="020B0606020202030204" pitchFamily="34" charset="0"/>
                <a:ea typeface="Arial Narrow"/>
                <a:cs typeface="Arial Narrow"/>
                <a:sym typeface="Arial Narrow"/>
              </a:rPr>
              <a:t>Ottawa Sport Council </a:t>
            </a:r>
            <a:endParaRPr lang="en-US" dirty="0" smtClean="0">
              <a:solidFill>
                <a:srgbClr val="000000"/>
              </a:solidFill>
              <a:latin typeface="Arial Narrow" panose="020B0606020202030204" pitchFamily="34" charset="0"/>
            </a:endParaRPr>
          </a:p>
          <a:p>
            <a:pPr marL="0" indent="0">
              <a:spcBef>
                <a:spcPts val="0"/>
              </a:spcBef>
              <a:buNone/>
              <a:defRPr sz="1800">
                <a:solidFill>
                  <a:srgbClr val="000000"/>
                </a:solidFill>
              </a:defRPr>
            </a:pPr>
            <a:r>
              <a:rPr lang="en-US" dirty="0" smtClean="0">
                <a:solidFill>
                  <a:srgbClr val="000000"/>
                </a:solidFill>
                <a:latin typeface="Arial Narrow" panose="020B0606020202030204" pitchFamily="34" charset="0"/>
                <a:ea typeface="Arial Narrow"/>
                <a:cs typeface="Arial Narrow"/>
                <a:sym typeface="Arial Narrow"/>
                <a:hlinkClick r:id="rId3"/>
              </a:rPr>
              <a:t>marci@sportottawa.ca</a:t>
            </a:r>
            <a:endParaRPr lang="en-US" dirty="0" smtClean="0">
              <a:solidFill>
                <a:srgbClr val="000000"/>
              </a:solidFill>
              <a:latin typeface="Arial Narrow" panose="020B0606020202030204" pitchFamily="34" charset="0"/>
              <a:ea typeface="Arial Narrow"/>
              <a:cs typeface="Arial Narrow"/>
              <a:sym typeface="Arial Narrow"/>
            </a:endParaRPr>
          </a:p>
          <a:p>
            <a:pPr marL="0" indent="0">
              <a:spcBef>
                <a:spcPts val="0"/>
              </a:spcBef>
              <a:buNone/>
              <a:defRPr sz="1800">
                <a:solidFill>
                  <a:srgbClr val="000000"/>
                </a:solidFill>
              </a:defRPr>
            </a:pPr>
            <a:r>
              <a:rPr lang="en-US" b="1" dirty="0">
                <a:solidFill>
                  <a:srgbClr val="000000"/>
                </a:solidFill>
                <a:latin typeface="Arial Narrow" panose="020B0606020202030204" pitchFamily="34" charset="0"/>
                <a:ea typeface="Arial Narrow"/>
                <a:cs typeface="Arial Narrow"/>
                <a:sym typeface="Arial Narrow"/>
              </a:rPr>
              <a:t>s</a:t>
            </a:r>
            <a:r>
              <a:rPr lang="en-US" b="1" dirty="0" smtClean="0">
                <a:solidFill>
                  <a:srgbClr val="000000"/>
                </a:solidFill>
                <a:latin typeface="Arial Narrow" panose="020B0606020202030204" pitchFamily="34" charset="0"/>
                <a:ea typeface="Arial Narrow"/>
                <a:cs typeface="Arial Narrow"/>
                <a:sym typeface="Arial Narrow"/>
              </a:rPr>
              <a:t>portottawa.ca</a:t>
            </a:r>
            <a:endParaRPr lang="en-US" b="1" dirty="0">
              <a:solidFill>
                <a:srgbClr val="000000"/>
              </a:solidFill>
              <a:latin typeface="Arial Narrow" panose="020B0606020202030204" pitchFamily="34" charset="0"/>
              <a:ea typeface="Arial Narrow"/>
              <a:cs typeface="Arial Narrow"/>
              <a:sym typeface="Arial Narrow"/>
              <a:hlinkClick r:id="rId3"/>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2803" y="1876226"/>
            <a:ext cx="1748606" cy="1049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hape 99"/>
          <p:cNvSpPr txBox="1">
            <a:spLocks/>
          </p:cNvSpPr>
          <p:nvPr/>
        </p:nvSpPr>
        <p:spPr>
          <a:xfrm>
            <a:off x="5126274" y="2943480"/>
            <a:ext cx="4696603" cy="18455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lvl1pPr marL="342899" indent="-342899" defTabSz="457200">
              <a:spcBef>
                <a:spcPts val="600"/>
              </a:spcBef>
              <a:buSzPct val="100000"/>
              <a:buFont typeface="Arial"/>
              <a:buChar char="•"/>
              <a:defRPr sz="2000">
                <a:latin typeface="Calibri"/>
                <a:ea typeface="Calibri"/>
                <a:cs typeface="Calibri"/>
                <a:sym typeface="Calibri"/>
              </a:defRPr>
            </a:lvl1pPr>
            <a:lvl2pPr marL="790575" indent="-333375" defTabSz="457200">
              <a:spcBef>
                <a:spcPts val="600"/>
              </a:spcBef>
              <a:buSzPct val="100000"/>
              <a:buFont typeface="Arial"/>
              <a:buChar char="–"/>
              <a:defRPr sz="2000">
                <a:latin typeface="Calibri"/>
                <a:ea typeface="Calibri"/>
                <a:cs typeface="Calibri"/>
                <a:sym typeface="Calibri"/>
              </a:defRPr>
            </a:lvl2pPr>
            <a:lvl3pPr marL="1234438" indent="-320038" defTabSz="457200">
              <a:spcBef>
                <a:spcPts val="600"/>
              </a:spcBef>
              <a:buSzPct val="100000"/>
              <a:buFont typeface="Arial"/>
              <a:buChar char="•"/>
              <a:defRPr sz="2000">
                <a:latin typeface="Calibri"/>
                <a:ea typeface="Calibri"/>
                <a:cs typeface="Calibri"/>
                <a:sym typeface="Calibri"/>
              </a:defRPr>
            </a:lvl3pPr>
            <a:lvl4pPr marL="1727200" indent="-355600" defTabSz="457200">
              <a:spcBef>
                <a:spcPts val="600"/>
              </a:spcBef>
              <a:buSzPct val="100000"/>
              <a:buFont typeface="Arial"/>
              <a:buChar char="–"/>
              <a:defRPr sz="2000">
                <a:latin typeface="Calibri"/>
                <a:ea typeface="Calibri"/>
                <a:cs typeface="Calibri"/>
                <a:sym typeface="Calibri"/>
              </a:defRPr>
            </a:lvl4pPr>
            <a:lvl5pPr marL="2184400" indent="-355600" defTabSz="457200">
              <a:spcBef>
                <a:spcPts val="600"/>
              </a:spcBef>
              <a:buSzPct val="100000"/>
              <a:buFont typeface="Arial"/>
              <a:buChar char="»"/>
              <a:defRPr sz="2000">
                <a:latin typeface="Calibri"/>
                <a:ea typeface="Calibri"/>
                <a:cs typeface="Calibri"/>
                <a:sym typeface="Calibri"/>
              </a:defRPr>
            </a:lvl5pPr>
            <a:lvl6pPr marL="2514600" indent="-228600" defTabSz="457200">
              <a:spcBef>
                <a:spcPts val="600"/>
              </a:spcBef>
              <a:buSzPct val="100000"/>
              <a:buFont typeface="Arial"/>
              <a:buChar char="•"/>
              <a:defRPr sz="2000">
                <a:latin typeface="Calibri"/>
                <a:ea typeface="Calibri"/>
                <a:cs typeface="Calibri"/>
                <a:sym typeface="Calibri"/>
              </a:defRPr>
            </a:lvl6pPr>
            <a:lvl7pPr marL="2971800" indent="-228600" defTabSz="457200">
              <a:spcBef>
                <a:spcPts val="600"/>
              </a:spcBef>
              <a:buSzPct val="100000"/>
              <a:buFont typeface="Arial"/>
              <a:buChar char="•"/>
              <a:defRPr sz="2000">
                <a:latin typeface="Calibri"/>
                <a:ea typeface="Calibri"/>
                <a:cs typeface="Calibri"/>
                <a:sym typeface="Calibri"/>
              </a:defRPr>
            </a:lvl7pPr>
            <a:lvl8pPr marL="3428999" indent="-228599" defTabSz="457200">
              <a:spcBef>
                <a:spcPts val="600"/>
              </a:spcBef>
              <a:buSzPct val="100000"/>
              <a:buFont typeface="Arial"/>
              <a:buChar char="•"/>
              <a:defRPr sz="2000">
                <a:latin typeface="Calibri"/>
                <a:ea typeface="Calibri"/>
                <a:cs typeface="Calibri"/>
                <a:sym typeface="Calibri"/>
              </a:defRPr>
            </a:lvl8pPr>
            <a:lvl9pPr marL="3886199" indent="-228599" defTabSz="457200">
              <a:spcBef>
                <a:spcPts val="600"/>
              </a:spcBef>
              <a:buSzPct val="100000"/>
              <a:buFont typeface="Arial"/>
              <a:buChar char="•"/>
              <a:defRPr sz="2000">
                <a:latin typeface="Calibri"/>
                <a:ea typeface="Calibri"/>
                <a:cs typeface="Calibri"/>
                <a:sym typeface="Calibri"/>
              </a:defRPr>
            </a:lvl9pPr>
          </a:lstStyle>
          <a:p>
            <a:pPr marL="0" indent="0">
              <a:spcBef>
                <a:spcPts val="0"/>
              </a:spcBef>
              <a:buNone/>
              <a:defRPr sz="1800">
                <a:solidFill>
                  <a:srgbClr val="000000"/>
                </a:solidFill>
              </a:defRPr>
            </a:pPr>
            <a:r>
              <a:rPr lang="en-US" dirty="0" smtClean="0">
                <a:solidFill>
                  <a:srgbClr val="000000"/>
                </a:solidFill>
                <a:latin typeface="Arial Narrow" panose="020B0606020202030204" pitchFamily="34" charset="0"/>
                <a:ea typeface="Arial Narrow"/>
                <a:cs typeface="Arial Narrow"/>
                <a:sym typeface="Arial Narrow"/>
              </a:rPr>
              <a:t>Dina Bell-Laroche</a:t>
            </a:r>
            <a:endParaRPr lang="en-US" dirty="0" smtClean="0">
              <a:solidFill>
                <a:srgbClr val="000000"/>
              </a:solidFill>
              <a:latin typeface="Arial Narrow" panose="020B0606020202030204" pitchFamily="34" charset="0"/>
            </a:endParaRPr>
          </a:p>
          <a:p>
            <a:pPr marL="0" indent="0">
              <a:spcBef>
                <a:spcPts val="0"/>
              </a:spcBef>
              <a:buNone/>
              <a:defRPr sz="1800">
                <a:solidFill>
                  <a:srgbClr val="000000"/>
                </a:solidFill>
              </a:defRPr>
            </a:pPr>
            <a:r>
              <a:rPr lang="en-US" dirty="0" smtClean="0">
                <a:solidFill>
                  <a:srgbClr val="000000"/>
                </a:solidFill>
                <a:latin typeface="Arial Narrow" panose="020B0606020202030204" pitchFamily="34" charset="0"/>
                <a:ea typeface="Arial Narrow"/>
                <a:cs typeface="Arial Narrow"/>
                <a:sym typeface="Arial Narrow"/>
              </a:rPr>
              <a:t>Partner</a:t>
            </a:r>
          </a:p>
          <a:p>
            <a:pPr marL="0" indent="0">
              <a:spcBef>
                <a:spcPts val="0"/>
              </a:spcBef>
              <a:buNone/>
              <a:defRPr sz="1800">
                <a:solidFill>
                  <a:srgbClr val="000000"/>
                </a:solidFill>
              </a:defRPr>
            </a:pPr>
            <a:r>
              <a:rPr lang="en-US" dirty="0" smtClean="0">
                <a:solidFill>
                  <a:srgbClr val="000000"/>
                </a:solidFill>
                <a:latin typeface="Arial Narrow" panose="020B0606020202030204" pitchFamily="34" charset="0"/>
                <a:ea typeface="Arial Narrow"/>
                <a:cs typeface="Arial Narrow"/>
                <a:sym typeface="Arial Narrow"/>
              </a:rPr>
              <a:t>Sport Law &amp; Strategy Group</a:t>
            </a:r>
            <a:endParaRPr lang="en-US" dirty="0" smtClean="0">
              <a:solidFill>
                <a:srgbClr val="000000"/>
              </a:solidFill>
              <a:latin typeface="Arial Narrow" panose="020B0606020202030204" pitchFamily="34" charset="0"/>
            </a:endParaRPr>
          </a:p>
          <a:p>
            <a:pPr marL="0" indent="0">
              <a:spcBef>
                <a:spcPts val="0"/>
              </a:spcBef>
              <a:buNone/>
              <a:defRPr sz="1800">
                <a:solidFill>
                  <a:srgbClr val="000000"/>
                </a:solidFill>
              </a:defRPr>
            </a:pPr>
            <a:r>
              <a:rPr lang="en-CA" dirty="0" smtClean="0">
                <a:latin typeface="Arial Narrow" panose="020B0606020202030204" pitchFamily="34" charset="0"/>
                <a:hlinkClick r:id="rId5"/>
              </a:rPr>
              <a:t>dbl@sportlaw.ca</a:t>
            </a:r>
            <a:r>
              <a:rPr lang="en-CA" dirty="0" smtClean="0">
                <a:latin typeface="Arial Narrow" panose="020B0606020202030204" pitchFamily="34" charset="0"/>
              </a:rPr>
              <a:t> </a:t>
            </a:r>
            <a:r>
              <a:rPr lang="en-US" dirty="0" smtClean="0">
                <a:solidFill>
                  <a:srgbClr val="000000"/>
                </a:solidFill>
                <a:latin typeface="Arial Narrow" panose="020B0606020202030204" pitchFamily="34" charset="0"/>
                <a:ea typeface="Arial Narrow"/>
                <a:cs typeface="Arial Narrow"/>
                <a:sym typeface="Arial Narrow"/>
              </a:rPr>
              <a:t> </a:t>
            </a:r>
          </a:p>
          <a:p>
            <a:pPr marL="0" indent="0">
              <a:spcBef>
                <a:spcPts val="0"/>
              </a:spcBef>
              <a:buNone/>
              <a:defRPr sz="1800">
                <a:solidFill>
                  <a:srgbClr val="000000"/>
                </a:solidFill>
              </a:defRPr>
            </a:pPr>
            <a:r>
              <a:rPr lang="en-US" b="1" dirty="0">
                <a:solidFill>
                  <a:srgbClr val="000000"/>
                </a:solidFill>
                <a:latin typeface="Arial Narrow" panose="020B0606020202030204" pitchFamily="34" charset="0"/>
                <a:ea typeface="Arial Narrow"/>
                <a:cs typeface="Arial Narrow"/>
                <a:sym typeface="Arial Narrow"/>
              </a:rPr>
              <a:t>s</a:t>
            </a:r>
            <a:r>
              <a:rPr lang="en-US" b="1" dirty="0" smtClean="0">
                <a:solidFill>
                  <a:srgbClr val="000000"/>
                </a:solidFill>
                <a:latin typeface="Arial Narrow" panose="020B0606020202030204" pitchFamily="34" charset="0"/>
                <a:ea typeface="Arial Narrow"/>
                <a:cs typeface="Arial Narrow"/>
                <a:sym typeface="Arial Narrow"/>
              </a:rPr>
              <a:t>portlaw.ca</a:t>
            </a:r>
            <a:endParaRPr lang="en-US" b="1" dirty="0">
              <a:solidFill>
                <a:srgbClr val="000000"/>
              </a:solidFill>
              <a:latin typeface="Arial Narrow" panose="020B0606020202030204" pitchFamily="34" charset="0"/>
              <a:ea typeface="Arial Narrow"/>
              <a:cs typeface="Arial Narrow"/>
              <a:sym typeface="Arial Narrow"/>
              <a:hlinkClick r:id="rId3"/>
            </a:endParaRPr>
          </a:p>
        </p:txBody>
      </p:sp>
      <p:pic>
        <p:nvPicPr>
          <p:cNvPr id="2" name="Picture 2" descr="https://scontent-ord1-1.xx.fbcdn.net/v/t1.0-1/p50x50/1622863_624622344277289_166104610_n.jpg?oh=53947e852628e5d6fd1b242db0ac902d&amp;oe=58194DC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5284" y="1698199"/>
            <a:ext cx="1090696" cy="10906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70784" y="4892647"/>
            <a:ext cx="1391717" cy="90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352057" y="4821408"/>
            <a:ext cx="3078998" cy="1200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smtClean="0">
                <a:ln>
                  <a:noFill/>
                </a:ln>
                <a:solidFill>
                  <a:srgbClr val="000000"/>
                </a:solidFill>
                <a:effectLst/>
                <a:uFillTx/>
                <a:latin typeface="Arial Narrow" panose="020B0606020202030204" pitchFamily="34" charset="0"/>
                <a:sym typeface="Helvetica Neue"/>
              </a:rPr>
              <a:t>Amanda </a:t>
            </a:r>
            <a:r>
              <a:rPr kumimoji="0" lang="en-US" b="0" i="0" u="none" strike="noStrike" cap="none" spc="0" normalizeH="0" baseline="0" dirty="0" err="1" smtClean="0">
                <a:ln>
                  <a:noFill/>
                </a:ln>
                <a:solidFill>
                  <a:srgbClr val="000000"/>
                </a:solidFill>
                <a:effectLst/>
                <a:uFillTx/>
                <a:latin typeface="Arial Narrow" panose="020B0606020202030204" pitchFamily="34" charset="0"/>
                <a:sym typeface="Helvetica Neue"/>
              </a:rPr>
              <a:t>Burford</a:t>
            </a:r>
            <a:endParaRPr kumimoji="0" lang="en-US" b="0" i="0" u="none" strike="noStrike" cap="none" spc="0" normalizeH="0" baseline="0" dirty="0" smtClean="0">
              <a:ln>
                <a:noFill/>
              </a:ln>
              <a:solidFill>
                <a:srgbClr val="000000"/>
              </a:solidFill>
              <a:effectLst/>
              <a:uFillTx/>
              <a:latin typeface="Arial Narrow" panose="020B0606020202030204" pitchFamily="34" charset="0"/>
              <a:sym typeface="Helvetica Neue"/>
            </a:endParaRPr>
          </a:p>
          <a:p>
            <a:pPr marL="0" marR="0" indent="0" algn="l" defTabSz="457200" rtl="0" fontAlgn="auto" latinLnBrk="1" hangingPunct="0">
              <a:lnSpc>
                <a:spcPct val="100000"/>
              </a:lnSpc>
              <a:spcBef>
                <a:spcPts val="0"/>
              </a:spcBef>
              <a:spcAft>
                <a:spcPts val="0"/>
              </a:spcAft>
              <a:buClrTx/>
              <a:buSzTx/>
              <a:buFontTx/>
              <a:buNone/>
              <a:tabLst/>
            </a:pPr>
            <a:r>
              <a:rPr lang="en-US" dirty="0" smtClean="0">
                <a:solidFill>
                  <a:srgbClr val="000000"/>
                </a:solidFill>
                <a:latin typeface="Arial Narrow" panose="020B0606020202030204" pitchFamily="34" charset="0"/>
              </a:rPr>
              <a:t>Club Excellence</a:t>
            </a:r>
          </a:p>
          <a:p>
            <a:pPr marL="0" marR="0" indent="0" algn="l" defTabSz="4572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smtClean="0">
                <a:ln>
                  <a:noFill/>
                </a:ln>
                <a:solidFill>
                  <a:srgbClr val="000000"/>
                </a:solidFill>
                <a:effectLst/>
                <a:uFillTx/>
                <a:latin typeface="Arial Narrow" panose="020B0606020202030204" pitchFamily="34" charset="0"/>
                <a:sym typeface="Helvetica Neue"/>
                <a:hlinkClick r:id="rId8"/>
              </a:rPr>
              <a:t>aburford@cces.ca</a:t>
            </a:r>
            <a:endParaRPr lang="en-CA" dirty="0">
              <a:solidFill>
                <a:srgbClr val="000000"/>
              </a:solidFill>
              <a:latin typeface="Arial Narrow" panose="020B0606020202030204" pitchFamily="34" charset="0"/>
            </a:endParaRPr>
          </a:p>
          <a:p>
            <a:pPr marL="0" marR="0" indent="0" algn="l" defTabSz="457200" rtl="0" fontAlgn="auto" latinLnBrk="1" hangingPunct="0">
              <a:lnSpc>
                <a:spcPct val="100000"/>
              </a:lnSpc>
              <a:spcBef>
                <a:spcPts val="0"/>
              </a:spcBef>
              <a:spcAft>
                <a:spcPts val="0"/>
              </a:spcAft>
              <a:buClrTx/>
              <a:buSzTx/>
              <a:buFontTx/>
              <a:buNone/>
              <a:tabLst/>
            </a:pPr>
            <a:r>
              <a:rPr lang="en-US" b="1" dirty="0">
                <a:solidFill>
                  <a:srgbClr val="000000"/>
                </a:solidFill>
                <a:latin typeface="Arial Narrow" panose="020B0606020202030204" pitchFamily="34" charset="0"/>
              </a:rPr>
              <a:t>c</a:t>
            </a:r>
            <a:r>
              <a:rPr kumimoji="0" lang="en-US" b="1" i="0" u="none" strike="noStrike" cap="none" spc="0" normalizeH="0" baseline="0" dirty="0" smtClean="0">
                <a:ln>
                  <a:noFill/>
                </a:ln>
                <a:solidFill>
                  <a:srgbClr val="000000"/>
                </a:solidFill>
                <a:effectLst/>
                <a:uFillTx/>
                <a:latin typeface="Arial Narrow" panose="020B0606020202030204" pitchFamily="34" charset="0"/>
                <a:sym typeface="Helvetica Neue"/>
              </a:rPr>
              <a:t>lubexcellence.com</a:t>
            </a:r>
          </a:p>
        </p:txBody>
      </p:sp>
    </p:spTree>
    <p:extLst>
      <p:ext uri="{BB962C8B-B14F-4D97-AF65-F5344CB8AC3E}">
        <p14:creationId xmlns:p14="http://schemas.microsoft.com/office/powerpoint/2010/main" val="396734839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Narrow" panose="020B0606020202030204" pitchFamily="34" charset="0"/>
              </a:rPr>
              <a:t>Thank You</a:t>
            </a:r>
            <a:endParaRPr lang="en-US" sz="3200" b="1" dirty="0">
              <a:latin typeface="Arial Narrow" panose="020B0606020202030204" pitchFamily="34" charset="0"/>
            </a:endParaRPr>
          </a:p>
        </p:txBody>
      </p:sp>
      <p:sp>
        <p:nvSpPr>
          <p:cNvPr id="3" name="Text Placeholder 2"/>
          <p:cNvSpPr>
            <a:spLocks noGrp="1"/>
          </p:cNvSpPr>
          <p:nvPr>
            <p:ph type="body" idx="1"/>
          </p:nvPr>
        </p:nvSpPr>
        <p:spPr>
          <a:xfrm>
            <a:off x="330200" y="2362200"/>
            <a:ext cx="8336360" cy="4495800"/>
          </a:xfrm>
        </p:spPr>
        <p:txBody>
          <a:bodyPr/>
          <a:lstStyle/>
          <a:p>
            <a:pPr marL="0" indent="0">
              <a:buNone/>
            </a:pPr>
            <a:r>
              <a:rPr lang="en-US" sz="2400" dirty="0" smtClean="0">
                <a:latin typeface="Arial Narrow" panose="020B0606020202030204" pitchFamily="34" charset="0"/>
              </a:rPr>
              <a:t>This concludes the </a:t>
            </a:r>
            <a:r>
              <a:rPr lang="en-US" sz="2400" i="1" dirty="0" smtClean="0">
                <a:latin typeface="Arial Narrow" panose="020B0606020202030204" pitchFamily="34" charset="0"/>
              </a:rPr>
              <a:t>Volunteer </a:t>
            </a:r>
            <a:r>
              <a:rPr lang="en-US" sz="2400" i="1" dirty="0">
                <a:latin typeface="Arial Narrow" panose="020B0606020202030204" pitchFamily="34" charset="0"/>
              </a:rPr>
              <a:t>Management: </a:t>
            </a:r>
            <a:r>
              <a:rPr lang="en-US" sz="2400" i="1" dirty="0" smtClean="0">
                <a:latin typeface="Arial Narrow" panose="020B0606020202030204" pitchFamily="34" charset="0"/>
              </a:rPr>
              <a:t>Standards</a:t>
            </a:r>
            <a:r>
              <a:rPr lang="en-US" sz="2400" i="1" dirty="0">
                <a:latin typeface="Arial Narrow" panose="020B0606020202030204" pitchFamily="34" charset="0"/>
              </a:rPr>
              <a:t>, Good Practices &amp; Practical </a:t>
            </a:r>
            <a:r>
              <a:rPr lang="en-US" sz="2400" i="1" dirty="0" smtClean="0">
                <a:latin typeface="Arial Narrow" panose="020B0606020202030204" pitchFamily="34" charset="0"/>
              </a:rPr>
              <a:t>Solutions </a:t>
            </a:r>
            <a:r>
              <a:rPr lang="en-US" sz="2400" dirty="0" smtClean="0">
                <a:latin typeface="Arial Narrow" panose="020B0606020202030204" pitchFamily="34" charset="0"/>
              </a:rPr>
              <a:t>module, continue learning by watching the other modules in this series:</a:t>
            </a:r>
          </a:p>
          <a:p>
            <a:r>
              <a:rPr lang="en-US" sz="2400" dirty="0" smtClean="0">
                <a:latin typeface="Arial Narrow" panose="020B0606020202030204" pitchFamily="34" charset="0"/>
              </a:rPr>
              <a:t>Governance: Building Your Best Board</a:t>
            </a:r>
          </a:p>
          <a:p>
            <a:r>
              <a:rPr lang="en-US" sz="2400" dirty="0" smtClean="0">
                <a:latin typeface="Arial Narrow" panose="020B0606020202030204" pitchFamily="34" charset="0"/>
              </a:rPr>
              <a:t>How to Facebook</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0700" y="4169816"/>
            <a:ext cx="16891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516686"/>
      </p:ext>
    </p:extLst>
  </p:cSld>
  <p:clrMapOvr>
    <a:masterClrMapping/>
  </p:clrMapOvr>
  <p:transition xmlns:p14="http://schemas.microsoft.com/office/powerpoint/2010/mai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48408011"/>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p:cNvSpPr>
          <p:nvPr>
            <p:ph type="title"/>
          </p:nvPr>
        </p:nvSpPr>
        <p:spPr>
          <a:xfrm>
            <a:off x="304800" y="1514475"/>
            <a:ext cx="8229600" cy="704354"/>
          </a:xfrm>
          <a:prstGeom prst="rect">
            <a:avLst/>
          </a:prstGeom>
        </p:spPr>
        <p:txBody>
          <a:bodyPr>
            <a:normAutofit/>
          </a:bodyPr>
          <a:lstStyle>
            <a:lvl1pPr>
              <a:defRPr sz="3200">
                <a:latin typeface="Arial Narrow"/>
                <a:ea typeface="Arial Narrow"/>
                <a:cs typeface="Arial Narrow"/>
                <a:sym typeface="Arial Narrow"/>
              </a:defRPr>
            </a:lvl1pPr>
          </a:lstStyle>
          <a:p>
            <a:pPr lvl="0">
              <a:defRPr sz="1800"/>
            </a:pPr>
            <a:r>
              <a:rPr lang="en-US" sz="3200" b="1" dirty="0" smtClean="0"/>
              <a:t>Today’s Speaker</a:t>
            </a:r>
            <a:endParaRPr sz="3200" b="1" dirty="0"/>
          </a:p>
        </p:txBody>
      </p:sp>
      <p:sp>
        <p:nvSpPr>
          <p:cNvPr id="7" name="Shape 99"/>
          <p:cNvSpPr txBox="1">
            <a:spLocks/>
          </p:cNvSpPr>
          <p:nvPr/>
        </p:nvSpPr>
        <p:spPr>
          <a:xfrm>
            <a:off x="3837797" y="2984973"/>
            <a:ext cx="4696603" cy="18455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lvl1pPr marL="342899" indent="-342899" defTabSz="457200">
              <a:spcBef>
                <a:spcPts val="600"/>
              </a:spcBef>
              <a:buSzPct val="100000"/>
              <a:buFont typeface="Arial"/>
              <a:buChar char="•"/>
              <a:defRPr sz="2000">
                <a:latin typeface="Calibri"/>
                <a:ea typeface="Calibri"/>
                <a:cs typeface="Calibri"/>
                <a:sym typeface="Calibri"/>
              </a:defRPr>
            </a:lvl1pPr>
            <a:lvl2pPr marL="790575" indent="-333375" defTabSz="457200">
              <a:spcBef>
                <a:spcPts val="600"/>
              </a:spcBef>
              <a:buSzPct val="100000"/>
              <a:buFont typeface="Arial"/>
              <a:buChar char="–"/>
              <a:defRPr sz="2000">
                <a:latin typeface="Calibri"/>
                <a:ea typeface="Calibri"/>
                <a:cs typeface="Calibri"/>
                <a:sym typeface="Calibri"/>
              </a:defRPr>
            </a:lvl2pPr>
            <a:lvl3pPr marL="1234438" indent="-320038" defTabSz="457200">
              <a:spcBef>
                <a:spcPts val="600"/>
              </a:spcBef>
              <a:buSzPct val="100000"/>
              <a:buFont typeface="Arial"/>
              <a:buChar char="•"/>
              <a:defRPr sz="2000">
                <a:latin typeface="Calibri"/>
                <a:ea typeface="Calibri"/>
                <a:cs typeface="Calibri"/>
                <a:sym typeface="Calibri"/>
              </a:defRPr>
            </a:lvl3pPr>
            <a:lvl4pPr marL="1727200" indent="-355600" defTabSz="457200">
              <a:spcBef>
                <a:spcPts val="600"/>
              </a:spcBef>
              <a:buSzPct val="100000"/>
              <a:buFont typeface="Arial"/>
              <a:buChar char="–"/>
              <a:defRPr sz="2000">
                <a:latin typeface="Calibri"/>
                <a:ea typeface="Calibri"/>
                <a:cs typeface="Calibri"/>
                <a:sym typeface="Calibri"/>
              </a:defRPr>
            </a:lvl4pPr>
            <a:lvl5pPr marL="2184400" indent="-355600" defTabSz="457200">
              <a:spcBef>
                <a:spcPts val="600"/>
              </a:spcBef>
              <a:buSzPct val="100000"/>
              <a:buFont typeface="Arial"/>
              <a:buChar char="»"/>
              <a:defRPr sz="2000">
                <a:latin typeface="Calibri"/>
                <a:ea typeface="Calibri"/>
                <a:cs typeface="Calibri"/>
                <a:sym typeface="Calibri"/>
              </a:defRPr>
            </a:lvl5pPr>
            <a:lvl6pPr marL="2514600" indent="-228600" defTabSz="457200">
              <a:spcBef>
                <a:spcPts val="600"/>
              </a:spcBef>
              <a:buSzPct val="100000"/>
              <a:buFont typeface="Arial"/>
              <a:buChar char="•"/>
              <a:defRPr sz="2000">
                <a:latin typeface="Calibri"/>
                <a:ea typeface="Calibri"/>
                <a:cs typeface="Calibri"/>
                <a:sym typeface="Calibri"/>
              </a:defRPr>
            </a:lvl6pPr>
            <a:lvl7pPr marL="2971800" indent="-228600" defTabSz="457200">
              <a:spcBef>
                <a:spcPts val="600"/>
              </a:spcBef>
              <a:buSzPct val="100000"/>
              <a:buFont typeface="Arial"/>
              <a:buChar char="•"/>
              <a:defRPr sz="2000">
                <a:latin typeface="Calibri"/>
                <a:ea typeface="Calibri"/>
                <a:cs typeface="Calibri"/>
                <a:sym typeface="Calibri"/>
              </a:defRPr>
            </a:lvl7pPr>
            <a:lvl8pPr marL="3428999" indent="-228599" defTabSz="457200">
              <a:spcBef>
                <a:spcPts val="600"/>
              </a:spcBef>
              <a:buSzPct val="100000"/>
              <a:buFont typeface="Arial"/>
              <a:buChar char="•"/>
              <a:defRPr sz="2000">
                <a:latin typeface="Calibri"/>
                <a:ea typeface="Calibri"/>
                <a:cs typeface="Calibri"/>
                <a:sym typeface="Calibri"/>
              </a:defRPr>
            </a:lvl8pPr>
            <a:lvl9pPr marL="3886199" indent="-228599" defTabSz="457200">
              <a:spcBef>
                <a:spcPts val="600"/>
              </a:spcBef>
              <a:buSzPct val="100000"/>
              <a:buFont typeface="Arial"/>
              <a:buChar char="•"/>
              <a:defRPr sz="2000">
                <a:latin typeface="Calibri"/>
                <a:ea typeface="Calibri"/>
                <a:cs typeface="Calibri"/>
                <a:sym typeface="Calibri"/>
              </a:defRPr>
            </a:lvl9pPr>
          </a:lstStyle>
          <a:p>
            <a:pPr marL="0" indent="0">
              <a:spcBef>
                <a:spcPts val="0"/>
              </a:spcBef>
              <a:buNone/>
              <a:defRPr sz="1800">
                <a:solidFill>
                  <a:srgbClr val="000000"/>
                </a:solidFill>
              </a:defRPr>
            </a:pPr>
            <a:r>
              <a:rPr lang="en-US" dirty="0" smtClean="0">
                <a:solidFill>
                  <a:srgbClr val="000000"/>
                </a:solidFill>
                <a:latin typeface="Arial Narrow" panose="020B0606020202030204" pitchFamily="34" charset="0"/>
                <a:ea typeface="Arial Narrow"/>
                <a:cs typeface="Arial Narrow"/>
                <a:sym typeface="Arial Narrow"/>
              </a:rPr>
              <a:t>Dina Bell-Laroche</a:t>
            </a:r>
            <a:endParaRPr lang="en-US" dirty="0" smtClean="0">
              <a:solidFill>
                <a:srgbClr val="000000"/>
              </a:solidFill>
              <a:latin typeface="Arial Narrow" panose="020B0606020202030204" pitchFamily="34" charset="0"/>
            </a:endParaRPr>
          </a:p>
          <a:p>
            <a:pPr marL="0" indent="0">
              <a:spcBef>
                <a:spcPts val="0"/>
              </a:spcBef>
              <a:buNone/>
              <a:defRPr sz="1800">
                <a:solidFill>
                  <a:srgbClr val="000000"/>
                </a:solidFill>
              </a:defRPr>
            </a:pPr>
            <a:r>
              <a:rPr lang="en-US" dirty="0" smtClean="0">
                <a:solidFill>
                  <a:srgbClr val="000000"/>
                </a:solidFill>
                <a:latin typeface="Arial Narrow" panose="020B0606020202030204" pitchFamily="34" charset="0"/>
                <a:ea typeface="Arial Narrow"/>
                <a:cs typeface="Arial Narrow"/>
                <a:sym typeface="Arial Narrow"/>
              </a:rPr>
              <a:t>Partner</a:t>
            </a:r>
          </a:p>
          <a:p>
            <a:pPr marL="0" indent="0">
              <a:spcBef>
                <a:spcPts val="0"/>
              </a:spcBef>
              <a:buNone/>
              <a:defRPr sz="1800">
                <a:solidFill>
                  <a:srgbClr val="000000"/>
                </a:solidFill>
              </a:defRPr>
            </a:pPr>
            <a:r>
              <a:rPr lang="en-US" dirty="0" smtClean="0">
                <a:solidFill>
                  <a:srgbClr val="000000"/>
                </a:solidFill>
                <a:latin typeface="Arial Narrow" panose="020B0606020202030204" pitchFamily="34" charset="0"/>
                <a:ea typeface="Arial Narrow"/>
                <a:cs typeface="Arial Narrow"/>
                <a:sym typeface="Arial Narrow"/>
              </a:rPr>
              <a:t>Sport Law &amp; Strategy Group</a:t>
            </a:r>
            <a:endParaRPr lang="en-US" dirty="0" smtClean="0">
              <a:solidFill>
                <a:srgbClr val="000000"/>
              </a:solidFill>
              <a:latin typeface="Arial Narrow" panose="020B0606020202030204" pitchFamily="34" charset="0"/>
            </a:endParaRPr>
          </a:p>
          <a:p>
            <a:pPr marL="0" indent="0">
              <a:spcBef>
                <a:spcPts val="0"/>
              </a:spcBef>
              <a:buNone/>
              <a:defRPr sz="1800">
                <a:solidFill>
                  <a:srgbClr val="000000"/>
                </a:solidFill>
              </a:defRPr>
            </a:pPr>
            <a:r>
              <a:rPr lang="en-CA" dirty="0" smtClean="0">
                <a:latin typeface="Arial Narrow" panose="020B0606020202030204" pitchFamily="34" charset="0"/>
                <a:hlinkClick r:id="rId3"/>
              </a:rPr>
              <a:t>dbl@sportlaw.ca</a:t>
            </a:r>
            <a:r>
              <a:rPr lang="en-CA" dirty="0" smtClean="0">
                <a:latin typeface="Arial Narrow" panose="020B0606020202030204" pitchFamily="34" charset="0"/>
              </a:rPr>
              <a:t> </a:t>
            </a:r>
            <a:r>
              <a:rPr lang="en-US" dirty="0" smtClean="0">
                <a:solidFill>
                  <a:srgbClr val="000000"/>
                </a:solidFill>
                <a:latin typeface="Arial Narrow" panose="020B0606020202030204" pitchFamily="34" charset="0"/>
                <a:ea typeface="Arial Narrow"/>
                <a:cs typeface="Arial Narrow"/>
                <a:sym typeface="Arial Narrow"/>
              </a:rPr>
              <a:t> </a:t>
            </a:r>
          </a:p>
          <a:p>
            <a:pPr marL="0" indent="0">
              <a:spcBef>
                <a:spcPts val="0"/>
              </a:spcBef>
              <a:buNone/>
              <a:defRPr sz="1800">
                <a:solidFill>
                  <a:srgbClr val="000000"/>
                </a:solidFill>
              </a:defRPr>
            </a:pPr>
            <a:r>
              <a:rPr lang="en-US" b="1" dirty="0">
                <a:solidFill>
                  <a:srgbClr val="000000"/>
                </a:solidFill>
                <a:latin typeface="Arial Narrow" panose="020B0606020202030204" pitchFamily="34" charset="0"/>
                <a:ea typeface="Arial Narrow"/>
                <a:cs typeface="Arial Narrow"/>
                <a:sym typeface="Arial Narrow"/>
              </a:rPr>
              <a:t>s</a:t>
            </a:r>
            <a:r>
              <a:rPr lang="en-US" b="1" dirty="0" smtClean="0">
                <a:solidFill>
                  <a:srgbClr val="000000"/>
                </a:solidFill>
                <a:latin typeface="Arial Narrow" panose="020B0606020202030204" pitchFamily="34" charset="0"/>
                <a:ea typeface="Arial Narrow"/>
                <a:cs typeface="Arial Narrow"/>
                <a:sym typeface="Arial Narrow"/>
              </a:rPr>
              <a:t>portlaw.ca</a:t>
            </a:r>
            <a:endParaRPr lang="en-US" b="1" dirty="0">
              <a:solidFill>
                <a:srgbClr val="000000"/>
              </a:solidFill>
              <a:latin typeface="Arial Narrow" panose="020B0606020202030204" pitchFamily="34" charset="0"/>
              <a:ea typeface="Arial Narrow"/>
              <a:cs typeface="Arial Narrow"/>
              <a:sym typeface="Arial Narrow"/>
              <a:hlinkClick r:id="rId4"/>
            </a:endParaRPr>
          </a:p>
        </p:txBody>
      </p:sp>
      <p:pic>
        <p:nvPicPr>
          <p:cNvPr id="1026" name="Picture 2" descr="P:\Communication\Webinars\Ottawa Sport Council\Fall 2016\Graphics\Volunteer\Dina-Head-Shot-20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5679" y="2805545"/>
            <a:ext cx="1536836" cy="1921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74947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P:\Communication\Webinars\Ottawa Sport Council\Fall 2016\Graphics\Volunteer\volunteer next slide.f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9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4400" y="1164888"/>
            <a:ext cx="3657600" cy="55399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3000" i="1" u="none" strike="noStrike" cap="none" spc="0" normalizeH="0" baseline="0" dirty="0" smtClean="0">
                <a:ln>
                  <a:noFill/>
                </a:ln>
                <a:solidFill>
                  <a:schemeClr val="bg1"/>
                </a:solidFill>
                <a:effectLst/>
                <a:uFillTx/>
                <a:latin typeface="Myriad Pro" pitchFamily="34" charset="0"/>
                <a:sym typeface="Helvetica Neue"/>
              </a:rPr>
              <a:t>Segment 1 of 4</a:t>
            </a:r>
            <a:endParaRPr kumimoji="0" lang="en-US" sz="3000" i="1" u="none" strike="noStrike" cap="none" spc="0" normalizeH="0" baseline="0" dirty="0">
              <a:ln>
                <a:noFill/>
              </a:ln>
              <a:solidFill>
                <a:schemeClr val="bg1"/>
              </a:solidFill>
              <a:effectLst/>
              <a:uFillTx/>
              <a:latin typeface="Myriad Pro" pitchFamily="34" charset="0"/>
              <a:sym typeface="Helvetica Neue"/>
            </a:endParaRPr>
          </a:p>
        </p:txBody>
      </p:sp>
    </p:spTree>
    <p:extLst>
      <p:ext uri="{BB962C8B-B14F-4D97-AF65-F5344CB8AC3E}">
        <p14:creationId xmlns:p14="http://schemas.microsoft.com/office/powerpoint/2010/main" val="317907479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p:cNvSpPr>
          <p:nvPr>
            <p:ph type="title"/>
          </p:nvPr>
        </p:nvSpPr>
        <p:spPr>
          <a:xfrm>
            <a:off x="304800" y="1514475"/>
            <a:ext cx="8229600" cy="704354"/>
          </a:xfrm>
          <a:prstGeom prst="rect">
            <a:avLst/>
          </a:prstGeom>
        </p:spPr>
        <p:txBody>
          <a:bodyPr>
            <a:normAutofit/>
          </a:bodyPr>
          <a:lstStyle>
            <a:lvl1pPr>
              <a:defRPr sz="3200">
                <a:latin typeface="Arial Narrow"/>
                <a:ea typeface="Arial Narrow"/>
                <a:cs typeface="Arial Narrow"/>
                <a:sym typeface="Arial Narrow"/>
              </a:defRPr>
            </a:lvl1pPr>
          </a:lstStyle>
          <a:p>
            <a:pPr lvl="0">
              <a:defRPr sz="1800"/>
            </a:pPr>
            <a:r>
              <a:rPr lang="en-US" sz="3200" b="1" dirty="0" smtClean="0"/>
              <a:t>What you will learn from this Module</a:t>
            </a:r>
            <a:endParaRPr sz="3200" b="1" dirty="0"/>
          </a:p>
        </p:txBody>
      </p:sp>
      <p:sp>
        <p:nvSpPr>
          <p:cNvPr id="61" name="Shape 61"/>
          <p:cNvSpPr>
            <a:spLocks noGrp="1"/>
          </p:cNvSpPr>
          <p:nvPr>
            <p:ph type="body" idx="1"/>
          </p:nvPr>
        </p:nvSpPr>
        <p:spPr>
          <a:xfrm>
            <a:off x="304800" y="2374900"/>
            <a:ext cx="8534400" cy="5257800"/>
          </a:xfrm>
          <a:prstGeom prst="rect">
            <a:avLst/>
          </a:prstGeom>
        </p:spPr>
        <p:txBody>
          <a:bodyPr lIns="0" tIns="0" rIns="0" bIns="0">
            <a:normAutofit/>
          </a:bodyPr>
          <a:lstStyle/>
          <a:p>
            <a:pPr marL="548638" lvl="0" indent="-548638">
              <a:spcBef>
                <a:spcPts val="500"/>
              </a:spcBef>
              <a:defRPr sz="1800"/>
            </a:pPr>
            <a:r>
              <a:rPr lang="en-US" sz="2400" dirty="0" smtClean="0">
                <a:latin typeface="Arial Narrow"/>
                <a:ea typeface="Arial Narrow"/>
                <a:cs typeface="Arial Narrow"/>
                <a:sym typeface="Arial Narrow"/>
              </a:rPr>
              <a:t>Enhanced understanding of how to retain your volunteers through proactive management strategies</a:t>
            </a:r>
          </a:p>
          <a:p>
            <a:pPr marL="548638" lvl="0" indent="-548638">
              <a:spcBef>
                <a:spcPts val="500"/>
              </a:spcBef>
              <a:defRPr sz="1800"/>
            </a:pPr>
            <a:r>
              <a:rPr lang="en-US" sz="2400" dirty="0" smtClean="0">
                <a:latin typeface="Arial Narrow"/>
                <a:ea typeface="Arial Narrow"/>
                <a:cs typeface="Arial Narrow"/>
                <a:sym typeface="Arial Narrow"/>
              </a:rPr>
              <a:t>Increased motivation to apply what you learn during the Module</a:t>
            </a:r>
          </a:p>
          <a:p>
            <a:pPr marL="548638" lvl="0" indent="-548638">
              <a:spcBef>
                <a:spcPts val="500"/>
              </a:spcBef>
              <a:defRPr sz="1800"/>
            </a:pPr>
            <a:r>
              <a:rPr lang="en-US" sz="2400" dirty="0" smtClean="0">
                <a:latin typeface="Arial Narrow"/>
                <a:ea typeface="Arial Narrow"/>
                <a:cs typeface="Arial Narrow"/>
                <a:sym typeface="Arial Narrow"/>
              </a:rPr>
              <a:t>Increased connection with your peers</a:t>
            </a:r>
          </a:p>
          <a:p>
            <a:pPr marL="548638" lvl="0" indent="-548638">
              <a:spcBef>
                <a:spcPts val="500"/>
              </a:spcBef>
              <a:defRPr sz="1800"/>
            </a:pPr>
            <a:r>
              <a:rPr lang="en-US" sz="2400" dirty="0">
                <a:latin typeface="Arial Narrow"/>
                <a:ea typeface="Arial Narrow"/>
                <a:cs typeface="Arial Narrow"/>
              </a:rPr>
              <a:t>Focused on Board volunteers but many points are relevant to how we manage all volunteers</a:t>
            </a:r>
            <a:endParaRPr lang="en-US" sz="2400" dirty="0">
              <a:latin typeface="Arial Narrow"/>
              <a:ea typeface="Arial Narrow"/>
              <a:cs typeface="Arial Narrow"/>
              <a:sym typeface="Arial Narrow"/>
            </a:endParaRPr>
          </a:p>
          <a:p>
            <a:pPr marL="548638" lvl="0" indent="-548638">
              <a:spcBef>
                <a:spcPts val="500"/>
              </a:spcBef>
              <a:defRPr sz="1800"/>
            </a:pPr>
            <a:endParaRPr lang="en-US" sz="2400" dirty="0" smtClean="0">
              <a:latin typeface="Arial Narrow"/>
              <a:ea typeface="Arial Narrow"/>
              <a:cs typeface="Arial Narrow"/>
              <a:sym typeface="Arial Narrow"/>
            </a:endParaRPr>
          </a:p>
          <a:p>
            <a:pPr marL="548638" lvl="0" indent="-548638">
              <a:spcBef>
                <a:spcPts val="500"/>
              </a:spcBef>
              <a:defRPr sz="1800"/>
            </a:pPr>
            <a:endParaRPr sz="2400" dirty="0">
              <a:latin typeface="Arial Narrow"/>
              <a:ea typeface="Arial Narrow"/>
              <a:cs typeface="Arial Narrow"/>
              <a:sym typeface="Arial Narrow"/>
            </a:endParaRPr>
          </a:p>
        </p:txBody>
      </p:sp>
      <p:sp>
        <p:nvSpPr>
          <p:cNvPr id="62" name="Shape 62"/>
          <p:cNvSpPr>
            <a:spLocks noGrp="1"/>
          </p:cNvSpPr>
          <p:nvPr>
            <p:ph type="sldNum" sz="quarter" idx="2"/>
          </p:nvPr>
        </p:nvSpPr>
        <p:spPr>
          <a:xfrm>
            <a:off x="6769100" y="6518592"/>
            <a:ext cx="2133600" cy="269242"/>
          </a:xfrm>
          <a:prstGeom prst="rect">
            <a:avLst/>
          </a:prstGeom>
          <a:extLst>
            <a:ext uri="{C572A759-6A51-4108-AA02-DFA0A04FC94B}">
              <ma14:wrappingTextBoxFlag xmlns:ma14="http://schemas.microsoft.com/office/mac/drawingml/2011/main" val="1"/>
            </a:ext>
          </a:extLst>
        </p:spPr>
        <p:txBody>
          <a:bodyPr lIns="0" tIns="0" rIns="0" bIns="0">
            <a:normAutofit/>
          </a:bodyPr>
          <a:lstStyle>
            <a:lvl1pPr defTabSz="425195">
              <a:defRPr sz="1116"/>
            </a:lvl1pPr>
          </a:lstStyle>
          <a:p>
            <a:pPr lvl="0">
              <a:defRPr sz="1800">
                <a:solidFill>
                  <a:srgbClr val="000000"/>
                </a:solidFill>
              </a:defRPr>
            </a:pPr>
            <a:endParaRPr sz="1116" dirty="0">
              <a:solidFill>
                <a:srgbClr val="898989"/>
              </a:solidFill>
            </a:endParaRPr>
          </a:p>
        </p:txBody>
      </p:sp>
      <p:pic>
        <p:nvPicPr>
          <p:cNvPr id="1028" name="Picture 4" descr="P:\Communication\Webinars\Ottawa Sport Council\Fall 2015\graphics\1-Volunteer Management\Fotolia_84445948_Subscription_Monthly_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624" y="4439772"/>
            <a:ext cx="3991391" cy="2195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45392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normAutofit/>
          </a:bodyPr>
          <a:lstStyle>
            <a:lvl1pPr>
              <a:defRPr sz="3200">
                <a:latin typeface="Arial Narrow"/>
                <a:ea typeface="Arial Narrow"/>
                <a:cs typeface="Arial Narrow"/>
                <a:sym typeface="Arial Narrow"/>
              </a:defRPr>
            </a:lvl1pPr>
          </a:lstStyle>
          <a:p>
            <a:pPr lvl="0">
              <a:defRPr sz="1800"/>
            </a:pPr>
            <a:r>
              <a:rPr lang="en-US" sz="3200" b="1" dirty="0" smtClean="0"/>
              <a:t>What this Module covers</a:t>
            </a:r>
            <a:endParaRPr sz="3200" b="1" dirty="0"/>
          </a:p>
        </p:txBody>
      </p:sp>
      <p:sp>
        <p:nvSpPr>
          <p:cNvPr id="93" name="Shape 93"/>
          <p:cNvSpPr>
            <a:spLocks noGrp="1"/>
          </p:cNvSpPr>
          <p:nvPr>
            <p:ph type="body" idx="1"/>
          </p:nvPr>
        </p:nvSpPr>
        <p:spPr>
          <a:prstGeom prst="rect">
            <a:avLst/>
          </a:prstGeom>
        </p:spPr>
        <p:txBody>
          <a:bodyPr lIns="0" tIns="0" rIns="0" bIns="0">
            <a:normAutofit/>
          </a:bodyPr>
          <a:lstStyle/>
          <a:p>
            <a:pPr marL="342899" lvl="0" indent="-342899">
              <a:lnSpc>
                <a:spcPct val="90000"/>
              </a:lnSpc>
              <a:spcBef>
                <a:spcPts val="500"/>
              </a:spcBef>
              <a:defRPr sz="1800"/>
            </a:pPr>
            <a:r>
              <a:rPr lang="en-US" sz="2400" dirty="0" smtClean="0">
                <a:latin typeface="Arial Narrow"/>
                <a:ea typeface="Arial Narrow"/>
                <a:cs typeface="Arial Narrow"/>
                <a:sym typeface="Arial Narrow"/>
              </a:rPr>
              <a:t>Having the right </a:t>
            </a:r>
            <a:r>
              <a:rPr lang="en-US" sz="2400" b="1" dirty="0" smtClean="0">
                <a:latin typeface="Arial Narrow"/>
                <a:ea typeface="Arial Narrow"/>
                <a:cs typeface="Arial Narrow"/>
                <a:sym typeface="Arial Narrow"/>
              </a:rPr>
              <a:t>policies</a:t>
            </a:r>
            <a:r>
              <a:rPr lang="en-US" sz="2400" dirty="0" smtClean="0">
                <a:latin typeface="Arial Narrow"/>
                <a:ea typeface="Arial Narrow"/>
                <a:cs typeface="Arial Narrow"/>
                <a:sym typeface="Arial Narrow"/>
              </a:rPr>
              <a:t> in place</a:t>
            </a:r>
          </a:p>
          <a:p>
            <a:pPr marL="342899" lvl="0" indent="-342899">
              <a:lnSpc>
                <a:spcPct val="90000"/>
              </a:lnSpc>
              <a:spcBef>
                <a:spcPts val="500"/>
              </a:spcBef>
              <a:defRPr sz="1800"/>
            </a:pPr>
            <a:r>
              <a:rPr lang="en-US" sz="2400" dirty="0" smtClean="0">
                <a:latin typeface="Arial Narrow"/>
                <a:ea typeface="Arial Narrow"/>
                <a:cs typeface="Arial Narrow"/>
                <a:sym typeface="Arial Narrow"/>
              </a:rPr>
              <a:t>Defining </a:t>
            </a:r>
            <a:r>
              <a:rPr lang="en-US" sz="2400" b="1" dirty="0" smtClean="0">
                <a:latin typeface="Arial Narrow"/>
                <a:ea typeface="Arial Narrow"/>
                <a:cs typeface="Arial Narrow"/>
                <a:sym typeface="Arial Narrow"/>
              </a:rPr>
              <a:t>roles and responsibilities</a:t>
            </a:r>
          </a:p>
          <a:p>
            <a:pPr marL="342899" lvl="0" indent="-342899">
              <a:lnSpc>
                <a:spcPct val="90000"/>
              </a:lnSpc>
              <a:spcBef>
                <a:spcPts val="500"/>
              </a:spcBef>
              <a:defRPr sz="1800"/>
            </a:pPr>
            <a:r>
              <a:rPr lang="en-US" sz="2400" dirty="0" smtClean="0">
                <a:latin typeface="Arial Narrow"/>
                <a:ea typeface="Arial Narrow"/>
                <a:cs typeface="Arial Narrow"/>
                <a:sym typeface="Arial Narrow"/>
              </a:rPr>
              <a:t>Board </a:t>
            </a:r>
            <a:r>
              <a:rPr lang="en-US" sz="2400" b="1" dirty="0" smtClean="0">
                <a:latin typeface="Arial Narrow"/>
                <a:ea typeface="Arial Narrow"/>
                <a:cs typeface="Arial Narrow"/>
                <a:sym typeface="Arial Narrow"/>
              </a:rPr>
              <a:t>accountability</a:t>
            </a:r>
          </a:p>
          <a:p>
            <a:pPr marL="342899" lvl="0" indent="-342899">
              <a:lnSpc>
                <a:spcPct val="90000"/>
              </a:lnSpc>
              <a:spcBef>
                <a:spcPts val="500"/>
              </a:spcBef>
              <a:defRPr sz="1800"/>
            </a:pPr>
            <a:r>
              <a:rPr lang="en-US" sz="2400" b="1" dirty="0" smtClean="0">
                <a:latin typeface="Arial Narrow"/>
                <a:ea typeface="Arial Narrow"/>
                <a:cs typeface="Arial Narrow"/>
                <a:sym typeface="Arial Narrow"/>
              </a:rPr>
              <a:t>Recruitment and orientation </a:t>
            </a:r>
            <a:r>
              <a:rPr lang="en-US" sz="2400" dirty="0" smtClean="0">
                <a:latin typeface="Arial Narrow"/>
                <a:ea typeface="Arial Narrow"/>
                <a:cs typeface="Arial Narrow"/>
                <a:sym typeface="Arial Narrow"/>
              </a:rPr>
              <a:t>strategies</a:t>
            </a:r>
          </a:p>
          <a:p>
            <a:pPr marL="342899" lvl="0" indent="-342899">
              <a:lnSpc>
                <a:spcPct val="90000"/>
              </a:lnSpc>
              <a:spcBef>
                <a:spcPts val="500"/>
              </a:spcBef>
              <a:defRPr sz="1800"/>
            </a:pPr>
            <a:r>
              <a:rPr lang="en-US" sz="2400" b="1" dirty="0" smtClean="0">
                <a:latin typeface="Arial Narrow"/>
                <a:ea typeface="Arial Narrow"/>
                <a:cs typeface="Arial Narrow"/>
                <a:sym typeface="Arial Narrow"/>
              </a:rPr>
              <a:t>Monitoring and evaluating </a:t>
            </a:r>
            <a:r>
              <a:rPr lang="en-US" sz="2400" dirty="0" smtClean="0">
                <a:latin typeface="Arial Narrow"/>
                <a:ea typeface="Arial Narrow"/>
                <a:cs typeface="Arial Narrow"/>
                <a:sym typeface="Arial Narrow"/>
              </a:rPr>
              <a:t>performance </a:t>
            </a:r>
          </a:p>
          <a:p>
            <a:pPr marL="342899" lvl="0" indent="-342899">
              <a:lnSpc>
                <a:spcPct val="90000"/>
              </a:lnSpc>
              <a:spcBef>
                <a:spcPts val="500"/>
              </a:spcBef>
              <a:defRPr sz="1800"/>
            </a:pPr>
            <a:r>
              <a:rPr lang="en-US" sz="2400" dirty="0" smtClean="0">
                <a:latin typeface="Arial Narrow"/>
                <a:ea typeface="Arial Narrow"/>
                <a:cs typeface="Arial Narrow"/>
                <a:sym typeface="Arial Narrow"/>
              </a:rPr>
              <a:t>Volunteer </a:t>
            </a:r>
            <a:r>
              <a:rPr lang="en-US" sz="2400" b="1" dirty="0" smtClean="0">
                <a:latin typeface="Arial Narrow"/>
                <a:ea typeface="Arial Narrow"/>
                <a:cs typeface="Arial Narrow"/>
                <a:sym typeface="Arial Narrow"/>
              </a:rPr>
              <a:t>appreciation</a:t>
            </a:r>
          </a:p>
          <a:p>
            <a:pPr marL="0" lvl="0" indent="0">
              <a:lnSpc>
                <a:spcPct val="90000"/>
              </a:lnSpc>
              <a:spcBef>
                <a:spcPts val="500"/>
              </a:spcBef>
              <a:buNone/>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sz="2400" dirty="0">
              <a:latin typeface="Arial Narrow"/>
              <a:ea typeface="Arial Narrow"/>
              <a:cs typeface="Arial Narrow"/>
              <a:sym typeface="Arial Narrow"/>
            </a:endParaRPr>
          </a:p>
        </p:txBody>
      </p:sp>
      <p:sp>
        <p:nvSpPr>
          <p:cNvPr id="94" name="Shape 9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solidFill>
                  <a:srgbClr val="000000"/>
                </a:solidFill>
              </a:defRPr>
            </a:pPr>
            <a:endParaRPr sz="1200" dirty="0">
              <a:solidFill>
                <a:srgbClr val="898989"/>
              </a:solidFill>
            </a:endParaRPr>
          </a:p>
        </p:txBody>
      </p:sp>
      <p:pic>
        <p:nvPicPr>
          <p:cNvPr id="6" name="Picture 3" descr="P:\Communication\Webinars\Ottawa Sport Council\Fall 2015\graphics\1-Volunteer Management\Volunteer diversit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792" y="5292018"/>
            <a:ext cx="3133208" cy="15659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xfrm>
            <a:off x="330200" y="1322820"/>
            <a:ext cx="7483764" cy="873126"/>
          </a:xfrm>
          <a:prstGeom prst="rect">
            <a:avLst/>
          </a:prstGeom>
        </p:spPr>
        <p:txBody>
          <a:bodyPr>
            <a:normAutofit/>
          </a:bodyPr>
          <a:lstStyle>
            <a:lvl1pPr>
              <a:defRPr sz="3200">
                <a:latin typeface="Arial Narrow"/>
                <a:ea typeface="Arial Narrow"/>
                <a:cs typeface="Arial Narrow"/>
                <a:sym typeface="Arial Narrow"/>
              </a:defRPr>
            </a:lvl1pPr>
          </a:lstStyle>
          <a:p>
            <a:pPr lvl="0" algn="l">
              <a:defRPr sz="1800"/>
            </a:pPr>
            <a:r>
              <a:rPr lang="en-US" sz="3600" b="1" dirty="0" smtClean="0"/>
              <a:t>Volunteer Management</a:t>
            </a:r>
            <a:endParaRPr sz="3600" b="1" dirty="0"/>
          </a:p>
        </p:txBody>
      </p:sp>
      <p:sp>
        <p:nvSpPr>
          <p:cNvPr id="93" name="Shape 93"/>
          <p:cNvSpPr>
            <a:spLocks noGrp="1"/>
          </p:cNvSpPr>
          <p:nvPr>
            <p:ph type="body" idx="1"/>
          </p:nvPr>
        </p:nvSpPr>
        <p:spPr>
          <a:xfrm>
            <a:off x="591450" y="2362200"/>
            <a:ext cx="8336360" cy="5257800"/>
          </a:xfrm>
          <a:prstGeom prst="rect">
            <a:avLst/>
          </a:prstGeom>
        </p:spPr>
        <p:txBody>
          <a:bodyPr lIns="0" tIns="0" rIns="0" bIns="0">
            <a:normAutofit/>
          </a:bodyPr>
          <a:lstStyle/>
          <a:p>
            <a:pPr marL="0" lvl="0" indent="0">
              <a:lnSpc>
                <a:spcPct val="90000"/>
              </a:lnSpc>
              <a:spcBef>
                <a:spcPts val="500"/>
              </a:spcBef>
              <a:buNone/>
              <a:defRPr sz="1800"/>
            </a:pPr>
            <a:r>
              <a:rPr lang="en-US" sz="2400" dirty="0" smtClean="0">
                <a:latin typeface="Arial Narrow"/>
                <a:ea typeface="Arial Narrow"/>
                <a:cs typeface="Arial Narrow"/>
                <a:sym typeface="Arial Narrow"/>
              </a:rPr>
              <a:t>Helps you understand the Club Excellence </a:t>
            </a:r>
            <a:r>
              <a:rPr lang="en-US" sz="2400" dirty="0">
                <a:latin typeface="Arial Narrow"/>
                <a:ea typeface="Arial Narrow"/>
                <a:cs typeface="Arial Narrow"/>
                <a:sym typeface="Arial Narrow"/>
              </a:rPr>
              <a:t>s</a:t>
            </a:r>
            <a:r>
              <a:rPr lang="en-US" sz="2400" dirty="0" smtClean="0">
                <a:latin typeface="Arial Narrow"/>
                <a:ea typeface="Arial Narrow"/>
                <a:cs typeface="Arial Narrow"/>
                <a:sym typeface="Arial Narrow"/>
              </a:rPr>
              <a:t>tandards </a:t>
            </a:r>
          </a:p>
          <a:p>
            <a:pPr marL="0" lvl="0" indent="0">
              <a:lnSpc>
                <a:spcPct val="90000"/>
              </a:lnSpc>
              <a:spcBef>
                <a:spcPts val="500"/>
              </a:spcBef>
              <a:buNone/>
              <a:defRPr sz="1800"/>
            </a:pPr>
            <a:r>
              <a:rPr lang="en-US" sz="2400" dirty="0" smtClean="0">
                <a:latin typeface="Arial Narrow"/>
                <a:ea typeface="Arial Narrow"/>
                <a:cs typeface="Arial Narrow"/>
                <a:sym typeface="Arial Narrow"/>
              </a:rPr>
              <a:t>related to:</a:t>
            </a:r>
          </a:p>
          <a:p>
            <a:pPr marL="0" lvl="0" indent="0">
              <a:lnSpc>
                <a:spcPct val="90000"/>
              </a:lnSpc>
              <a:spcBef>
                <a:spcPts val="500"/>
              </a:spcBef>
              <a:buNone/>
              <a:defRPr sz="1800"/>
            </a:pPr>
            <a:endParaRPr lang="en-US" sz="2400" dirty="0" smtClean="0">
              <a:latin typeface="Arial Narrow"/>
              <a:ea typeface="Arial Narrow"/>
              <a:cs typeface="Arial Narrow"/>
              <a:sym typeface="Arial Narrow"/>
            </a:endParaRPr>
          </a:p>
          <a:p>
            <a:pPr>
              <a:lnSpc>
                <a:spcPct val="90000"/>
              </a:lnSpc>
              <a:spcBef>
                <a:spcPts val="500"/>
              </a:spcBef>
              <a:defRPr sz="1800"/>
            </a:pPr>
            <a:r>
              <a:rPr lang="en-US" sz="2400" b="1" dirty="0" smtClean="0">
                <a:latin typeface="Arial Narrow"/>
                <a:ea typeface="Arial Narrow"/>
                <a:cs typeface="Arial Narrow"/>
                <a:sym typeface="Arial Narrow"/>
              </a:rPr>
              <a:t>People policies</a:t>
            </a:r>
          </a:p>
          <a:p>
            <a:pPr marL="342899" lvl="0" indent="-342899">
              <a:lnSpc>
                <a:spcPct val="90000"/>
              </a:lnSpc>
              <a:spcBef>
                <a:spcPts val="500"/>
              </a:spcBef>
              <a:defRPr sz="1800"/>
            </a:pPr>
            <a:r>
              <a:rPr lang="en-US" sz="2400" b="1" dirty="0" smtClean="0">
                <a:latin typeface="Arial Narrow"/>
                <a:ea typeface="Arial Narrow"/>
                <a:cs typeface="Arial Narrow"/>
                <a:sym typeface="Arial Narrow"/>
              </a:rPr>
              <a:t>Roles and responsibilities</a:t>
            </a:r>
          </a:p>
          <a:p>
            <a:pPr marL="342899" lvl="0" indent="-342899">
              <a:lnSpc>
                <a:spcPct val="90000"/>
              </a:lnSpc>
              <a:spcBef>
                <a:spcPts val="500"/>
              </a:spcBef>
              <a:defRPr sz="1800"/>
            </a:pPr>
            <a:r>
              <a:rPr lang="en-US" sz="2400" b="1" dirty="0" smtClean="0">
                <a:latin typeface="Arial Narrow"/>
                <a:ea typeface="Arial Narrow"/>
                <a:cs typeface="Arial Narrow"/>
                <a:sym typeface="Arial Narrow"/>
              </a:rPr>
              <a:t>Accountability</a:t>
            </a:r>
          </a:p>
          <a:p>
            <a:pPr marL="342899" lvl="0" indent="-342899">
              <a:lnSpc>
                <a:spcPct val="90000"/>
              </a:lnSpc>
              <a:spcBef>
                <a:spcPts val="500"/>
              </a:spcBef>
              <a:defRPr sz="1800"/>
            </a:pPr>
            <a:r>
              <a:rPr lang="en-US" sz="2400" b="1" dirty="0" smtClean="0">
                <a:latin typeface="Arial Narrow"/>
                <a:ea typeface="Arial Narrow"/>
                <a:cs typeface="Arial Narrow"/>
                <a:sym typeface="Arial Narrow"/>
              </a:rPr>
              <a:t>Recruitment and orientation</a:t>
            </a:r>
          </a:p>
          <a:p>
            <a:pPr marL="342899" lvl="0" indent="-342899">
              <a:lnSpc>
                <a:spcPct val="90000"/>
              </a:lnSpc>
              <a:spcBef>
                <a:spcPts val="500"/>
              </a:spcBef>
              <a:defRPr sz="1800"/>
            </a:pPr>
            <a:r>
              <a:rPr lang="en-US" sz="2400" b="1" dirty="0" smtClean="0">
                <a:latin typeface="Arial Narrow"/>
                <a:ea typeface="Arial Narrow"/>
                <a:cs typeface="Arial Narrow"/>
                <a:sym typeface="Arial Narrow"/>
              </a:rPr>
              <a:t>Performance management</a:t>
            </a:r>
          </a:p>
          <a:p>
            <a:pPr marL="342899" lvl="0" indent="-342899">
              <a:lnSpc>
                <a:spcPct val="90000"/>
              </a:lnSpc>
              <a:spcBef>
                <a:spcPts val="500"/>
              </a:spcBef>
              <a:defRPr sz="1800"/>
            </a:pPr>
            <a:endParaRPr lang="en-US" sz="2400" b="1"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b="1" dirty="0" smtClean="0">
              <a:latin typeface="Arial Narrow"/>
              <a:ea typeface="Arial Narrow"/>
              <a:cs typeface="Arial Narrow"/>
              <a:sym typeface="Arial Narrow"/>
            </a:endParaRPr>
          </a:p>
          <a:p>
            <a:pPr marL="0" lvl="0" indent="0">
              <a:lnSpc>
                <a:spcPct val="90000"/>
              </a:lnSpc>
              <a:spcBef>
                <a:spcPts val="500"/>
              </a:spcBef>
              <a:buNone/>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sz="2400" dirty="0">
              <a:latin typeface="Arial Narrow"/>
              <a:ea typeface="Arial Narrow"/>
              <a:cs typeface="Arial Narrow"/>
              <a:sym typeface="Arial Narrow"/>
            </a:endParaRPr>
          </a:p>
        </p:txBody>
      </p:sp>
      <p:sp>
        <p:nvSpPr>
          <p:cNvPr id="94" name="Shape 9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solidFill>
                  <a:srgbClr val="000000"/>
                </a:solidFill>
              </a:defRPr>
            </a:pPr>
            <a:endParaRPr sz="1200" dirty="0">
              <a:solidFill>
                <a:srgbClr val="898989"/>
              </a:solidFill>
            </a:endParaRPr>
          </a:p>
        </p:txBody>
      </p:sp>
    </p:spTree>
    <p:extLst>
      <p:ext uri="{BB962C8B-B14F-4D97-AF65-F5344CB8AC3E}">
        <p14:creationId xmlns:p14="http://schemas.microsoft.com/office/powerpoint/2010/main" val="373112236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normAutofit/>
          </a:bodyPr>
          <a:lstStyle>
            <a:lvl1pPr>
              <a:defRPr sz="3200">
                <a:latin typeface="Arial Narrow"/>
                <a:ea typeface="Arial Narrow"/>
                <a:cs typeface="Arial Narrow"/>
                <a:sym typeface="Arial Narrow"/>
              </a:defRPr>
            </a:lvl1pPr>
          </a:lstStyle>
          <a:p>
            <a:pPr lvl="0" algn="ctr">
              <a:defRPr sz="1800"/>
            </a:pPr>
            <a:r>
              <a:rPr lang="en-US" sz="3200" b="1" i="1" dirty="0" smtClean="0"/>
              <a:t>Policies</a:t>
            </a:r>
            <a:endParaRPr sz="3200" b="1" i="1" dirty="0"/>
          </a:p>
        </p:txBody>
      </p:sp>
      <p:sp>
        <p:nvSpPr>
          <p:cNvPr id="93" name="Shape 93"/>
          <p:cNvSpPr>
            <a:spLocks noGrp="1"/>
          </p:cNvSpPr>
          <p:nvPr>
            <p:ph type="body" idx="1"/>
          </p:nvPr>
        </p:nvSpPr>
        <p:spPr>
          <a:prstGeom prst="rect">
            <a:avLst/>
          </a:prstGeom>
        </p:spPr>
        <p:txBody>
          <a:bodyPr lIns="0" tIns="0" rIns="0" bIns="0">
            <a:normAutofit/>
          </a:bodyPr>
          <a:lstStyle/>
          <a:p>
            <a:pPr marL="0" lvl="0" indent="0">
              <a:lnSpc>
                <a:spcPct val="90000"/>
              </a:lnSpc>
              <a:spcBef>
                <a:spcPts val="500"/>
              </a:spcBef>
              <a:buNone/>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lang="en-US" sz="2400" dirty="0" smtClean="0">
              <a:latin typeface="Arial Narrow"/>
              <a:ea typeface="Arial Narrow"/>
              <a:cs typeface="Arial Narrow"/>
              <a:sym typeface="Arial Narrow"/>
            </a:endParaRPr>
          </a:p>
          <a:p>
            <a:pPr marL="342899" lvl="0" indent="-342899">
              <a:lnSpc>
                <a:spcPct val="90000"/>
              </a:lnSpc>
              <a:spcBef>
                <a:spcPts val="500"/>
              </a:spcBef>
              <a:defRPr sz="1800"/>
            </a:pPr>
            <a:endParaRPr sz="2400" dirty="0">
              <a:latin typeface="Arial Narrow"/>
              <a:ea typeface="Arial Narrow"/>
              <a:cs typeface="Arial Narrow"/>
              <a:sym typeface="Arial Narrow"/>
            </a:endParaRPr>
          </a:p>
        </p:txBody>
      </p:sp>
      <p:sp>
        <p:nvSpPr>
          <p:cNvPr id="94" name="Shape 9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solidFill>
                  <a:srgbClr val="000000"/>
                </a:solidFill>
              </a:defRPr>
            </a:pPr>
            <a:endParaRPr sz="1200" dirty="0">
              <a:solidFill>
                <a:srgbClr val="898989"/>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1200"/>
          <a:stretch/>
        </p:blipFill>
        <p:spPr bwMode="auto">
          <a:xfrm>
            <a:off x="674294" y="2298112"/>
            <a:ext cx="7748113" cy="4438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636556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7969</TotalTime>
  <Words>2062</Words>
  <Application>Microsoft Macintosh PowerPoint</Application>
  <PresentationFormat>On-screen Show (4:3)</PresentationFormat>
  <Paragraphs>385</Paragraphs>
  <Slides>37</Slides>
  <Notes>23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Default</vt:lpstr>
      <vt:lpstr>PowerPoint Presentation</vt:lpstr>
      <vt:lpstr>PowerPoint Presentation</vt:lpstr>
      <vt:lpstr>Ottawa Sport Council Community  Sport Education </vt:lpstr>
      <vt:lpstr>Today’s Speaker</vt:lpstr>
      <vt:lpstr>PowerPoint Presentation</vt:lpstr>
      <vt:lpstr>What you will learn from this Module</vt:lpstr>
      <vt:lpstr>What this Module covers</vt:lpstr>
      <vt:lpstr>Volunteer Management</vt:lpstr>
      <vt:lpstr>Policies</vt:lpstr>
      <vt:lpstr>It starts with good policies</vt:lpstr>
      <vt:lpstr>Definition of policies</vt:lpstr>
      <vt:lpstr>Framework policies</vt:lpstr>
      <vt:lpstr>Governing Policies</vt:lpstr>
      <vt:lpstr>Operational Policies</vt:lpstr>
      <vt:lpstr>Thank You</vt:lpstr>
      <vt:lpstr>PowerPoint Presentation</vt:lpstr>
      <vt:lpstr>PowerPoint Presentation</vt:lpstr>
      <vt:lpstr>Define clearly what you want people to do</vt:lpstr>
      <vt:lpstr>Accountability</vt:lpstr>
      <vt:lpstr>Clarity of roles</vt:lpstr>
      <vt:lpstr>Oversight</vt:lpstr>
      <vt:lpstr>Planning to succeed</vt:lpstr>
      <vt:lpstr>Thank You</vt:lpstr>
      <vt:lpstr>PowerPoint Presentation</vt:lpstr>
      <vt:lpstr>Recruitment &amp; Orientation</vt:lpstr>
      <vt:lpstr>Map out your needs</vt:lpstr>
      <vt:lpstr>Recruit wisely</vt:lpstr>
      <vt:lpstr>Retaining the ‘great’ ones</vt:lpstr>
      <vt:lpstr>The importance of Board orientation</vt:lpstr>
      <vt:lpstr>Thank You</vt:lpstr>
      <vt:lpstr>PowerPoint Presentation</vt:lpstr>
      <vt:lpstr>Performance Management</vt:lpstr>
      <vt:lpstr>Evaluating performance</vt:lpstr>
      <vt:lpstr>Celebrate success</vt:lpstr>
      <vt:lpstr>PowerPoint Presentation</vt:lpstr>
      <vt:lpstr>Thank You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Allocations</dc:title>
  <dc:creator>Marcia Morris</dc:creator>
  <cp:lastModifiedBy>Kim Sparling</cp:lastModifiedBy>
  <cp:revision>89</cp:revision>
  <cp:lastPrinted>2015-01-26T13:39:44Z</cp:lastPrinted>
  <dcterms:modified xsi:type="dcterms:W3CDTF">2016-11-16T14:46:44Z</dcterms:modified>
</cp:coreProperties>
</file>